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35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36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56" r:id="rId3"/>
    <p:sldId id="380" r:id="rId4"/>
    <p:sldId id="358" r:id="rId5"/>
    <p:sldId id="408" r:id="rId6"/>
    <p:sldId id="404" r:id="rId7"/>
    <p:sldId id="416" r:id="rId8"/>
    <p:sldId id="381" r:id="rId9"/>
    <p:sldId id="360" r:id="rId10"/>
    <p:sldId id="362" r:id="rId11"/>
    <p:sldId id="450" r:id="rId12"/>
    <p:sldId id="361" r:id="rId13"/>
    <p:sldId id="398" r:id="rId14"/>
    <p:sldId id="382" r:id="rId15"/>
    <p:sldId id="440" r:id="rId16"/>
    <p:sldId id="441" r:id="rId17"/>
    <p:sldId id="383" r:id="rId18"/>
    <p:sldId id="399" r:id="rId19"/>
    <p:sldId id="410" r:id="rId20"/>
    <p:sldId id="442" r:id="rId21"/>
    <p:sldId id="411" r:id="rId22"/>
    <p:sldId id="412" r:id="rId23"/>
    <p:sldId id="414" r:id="rId24"/>
    <p:sldId id="400" r:id="rId25"/>
    <p:sldId id="387" r:id="rId26"/>
    <p:sldId id="337" r:id="rId27"/>
    <p:sldId id="389" r:id="rId28"/>
    <p:sldId id="390" r:id="rId29"/>
    <p:sldId id="391" r:id="rId30"/>
    <p:sldId id="344" r:id="rId31"/>
    <p:sldId id="388" r:id="rId32"/>
    <p:sldId id="384" r:id="rId33"/>
    <p:sldId id="395" r:id="rId34"/>
    <p:sldId id="437" r:id="rId35"/>
    <p:sldId id="438" r:id="rId36"/>
    <p:sldId id="418" r:id="rId37"/>
    <p:sldId id="429" r:id="rId38"/>
    <p:sldId id="443" r:id="rId39"/>
    <p:sldId id="431" r:id="rId40"/>
    <p:sldId id="433" r:id="rId41"/>
    <p:sldId id="435" r:id="rId42"/>
    <p:sldId id="448" r:id="rId43"/>
    <p:sldId id="406" r:id="rId44"/>
    <p:sldId id="446" r:id="rId45"/>
    <p:sldId id="385" r:id="rId46"/>
    <p:sldId id="449" r:id="rId47"/>
    <p:sldId id="420" r:id="rId48"/>
    <p:sldId id="419" r:id="rId49"/>
    <p:sldId id="422" r:id="rId50"/>
    <p:sldId id="423" r:id="rId51"/>
    <p:sldId id="424" r:id="rId52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2" autoAdjust="0"/>
    <p:restoredTop sz="76965" autoAdjust="0"/>
  </p:normalViewPr>
  <p:slideViewPr>
    <p:cSldViewPr>
      <p:cViewPr>
        <p:scale>
          <a:sx n="95" d="100"/>
          <a:sy n="95" d="100"/>
        </p:scale>
        <p:origin x="1336" y="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366469816273"/>
          <c:y val="0.049960875984252"/>
          <c:w val="0.87171686351706"/>
          <c:h val="0.8373558070866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# of video log records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工作表1!$A$2:$A$8</c:f>
              <c:numCache>
                <c:formatCode>m"月"d"日"</c:formatCode>
                <c:ptCount val="7"/>
                <c:pt idx="0">
                  <c:v>42487.0</c:v>
                </c:pt>
                <c:pt idx="1">
                  <c:v>42488.0</c:v>
                </c:pt>
                <c:pt idx="2">
                  <c:v>42489.0</c:v>
                </c:pt>
                <c:pt idx="3">
                  <c:v>42490.0</c:v>
                </c:pt>
                <c:pt idx="4">
                  <c:v>42491.0</c:v>
                </c:pt>
                <c:pt idx="5">
                  <c:v>42492.0</c:v>
                </c:pt>
                <c:pt idx="6">
                  <c:v>42493.0</c:v>
                </c:pt>
              </c:numCache>
            </c:num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180.0</c:v>
                </c:pt>
                <c:pt idx="1">
                  <c:v>172.0</c:v>
                </c:pt>
                <c:pt idx="2">
                  <c:v>159.0</c:v>
                </c:pt>
                <c:pt idx="3">
                  <c:v>36.0</c:v>
                </c:pt>
                <c:pt idx="4">
                  <c:v>26.0</c:v>
                </c:pt>
                <c:pt idx="5">
                  <c:v>125.0</c:v>
                </c:pt>
                <c:pt idx="6">
                  <c:v>167.0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61482320"/>
        <c:axId val="-2063939184"/>
      </c:barChart>
      <c:dateAx>
        <c:axId val="-2061482320"/>
        <c:scaling>
          <c:orientation val="minMax"/>
        </c:scaling>
        <c:delete val="0"/>
        <c:axPos val="b"/>
        <c:numFmt formatCode="m&quot;月&quot;d&quot;日&quot;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063939184"/>
        <c:crosses val="autoZero"/>
        <c:auto val="1"/>
        <c:lblOffset val="100"/>
        <c:baseTimeUnit val="days"/>
      </c:dateAx>
      <c:valAx>
        <c:axId val="-2063939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6148232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76244653371848"/>
          <c:y val="0.00348151552184437"/>
          <c:w val="0.527204814544416"/>
          <c:h val="0.12249101951635"/>
        </c:manualLayout>
      </c:layout>
      <c:overlay val="0"/>
      <c:txPr>
        <a:bodyPr/>
        <a:lstStyle/>
        <a:p>
          <a:pPr>
            <a:defRPr sz="1400" b="1" i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735268878171"/>
          <c:y val="0.0519329374030905"/>
          <c:w val="0.831815382582012"/>
          <c:h val="0.797647785511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Ave_WPR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工作表1!$A$2:$A$11</c:f>
              <c:strCache>
                <c:ptCount val="10"/>
                <c:pt idx="0">
                  <c:v>blk</c:v>
                </c:pt>
                <c:pt idx="1">
                  <c:v>blu</c:v>
                </c:pt>
                <c:pt idx="2">
                  <c:v>gry</c:v>
                </c:pt>
                <c:pt idx="3">
                  <c:v>gre</c:v>
                </c:pt>
                <c:pt idx="4">
                  <c:v>ora</c:v>
                </c:pt>
                <c:pt idx="5">
                  <c:v>pur</c:v>
                </c:pt>
                <c:pt idx="6">
                  <c:v>red</c:v>
                </c:pt>
                <c:pt idx="7">
                  <c:v>wht</c:v>
                </c:pt>
                <c:pt idx="8">
                  <c:v>yel</c:v>
                </c:pt>
                <c:pt idx="9">
                  <c:v>col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0.25</c:v>
                </c:pt>
                <c:pt idx="1">
                  <c:v>0.28</c:v>
                </c:pt>
                <c:pt idx="2">
                  <c:v>0.15</c:v>
                </c:pt>
                <c:pt idx="3">
                  <c:v>0.19</c:v>
                </c:pt>
                <c:pt idx="4">
                  <c:v>0.14</c:v>
                </c:pt>
                <c:pt idx="5">
                  <c:v>0.33</c:v>
                </c:pt>
                <c:pt idx="6">
                  <c:v>0.07</c:v>
                </c:pt>
                <c:pt idx="7">
                  <c:v>0.37</c:v>
                </c:pt>
                <c:pt idx="8">
                  <c:v>0.18</c:v>
                </c:pt>
                <c:pt idx="9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axId val="2134103392"/>
        <c:axId val="2133967280"/>
      </c:barChart>
      <c:catAx>
        <c:axId val="21341033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33967280"/>
        <c:crosses val="autoZero"/>
        <c:auto val="1"/>
        <c:lblAlgn val="ctr"/>
        <c:lblOffset val="100"/>
        <c:noMultiLvlLbl val="0"/>
      </c:catAx>
      <c:valAx>
        <c:axId val="2133967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3410339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90442680698313"/>
          <c:y val="0.041414565048328"/>
          <c:w val="0.333274751081298"/>
          <c:h val="0.097903288523497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861880425984"/>
          <c:y val="0.100703592457981"/>
          <c:w val="0.820494151443491"/>
          <c:h val="0.6495017418699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Ave_WPR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Video</c:v>
                </c:pt>
                <c:pt idx="1">
                  <c:v>Pic</c:v>
                </c:pt>
                <c:pt idx="2">
                  <c:v>Announcenment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0.642</c:v>
                </c:pt>
                <c:pt idx="1">
                  <c:v>0.232</c:v>
                </c:pt>
                <c:pt idx="2">
                  <c:v>0.217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63896448"/>
        <c:axId val="-2063876192"/>
      </c:barChart>
      <c:catAx>
        <c:axId val="-20638964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63876192"/>
        <c:crosses val="autoZero"/>
        <c:auto val="1"/>
        <c:lblAlgn val="ctr"/>
        <c:lblOffset val="100"/>
        <c:noMultiLvlLbl val="0"/>
      </c:catAx>
      <c:valAx>
        <c:axId val="-2063876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-206389644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417938636363636"/>
          <c:y val="0.0369615740740741"/>
          <c:w val="0.345177420762772"/>
          <c:h val="0.17482730093481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Accuracy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工作表1!$A$2:$A$5</c:f>
              <c:strCache>
                <c:ptCount val="4"/>
                <c:pt idx="0">
                  <c:v>NB</c:v>
                </c:pt>
                <c:pt idx="1">
                  <c:v>SVM</c:v>
                </c:pt>
                <c:pt idx="2">
                  <c:v>DT</c:v>
                </c:pt>
                <c:pt idx="3">
                  <c:v>LR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0.446</c:v>
                </c:pt>
                <c:pt idx="1">
                  <c:v>0.482</c:v>
                </c:pt>
                <c:pt idx="2">
                  <c:v>0.464</c:v>
                </c:pt>
                <c:pt idx="3">
                  <c:v>0.375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MAE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工作表1!$A$2:$A$5</c:f>
              <c:strCache>
                <c:ptCount val="4"/>
                <c:pt idx="0">
                  <c:v>NB</c:v>
                </c:pt>
                <c:pt idx="1">
                  <c:v>SVM</c:v>
                </c:pt>
                <c:pt idx="2">
                  <c:v>DT</c:v>
                </c:pt>
                <c:pt idx="3">
                  <c:v>LR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0.75</c:v>
                </c:pt>
                <c:pt idx="1">
                  <c:v>0.696</c:v>
                </c:pt>
                <c:pt idx="2">
                  <c:v>0.714</c:v>
                </c:pt>
                <c:pt idx="3">
                  <c:v>0.696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82839328"/>
        <c:axId val="-2082859312"/>
      </c:barChart>
      <c:catAx>
        <c:axId val="-20828393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082859312"/>
        <c:crosses val="autoZero"/>
        <c:auto val="1"/>
        <c:lblAlgn val="ctr"/>
        <c:lblOffset val="100"/>
        <c:noMultiLvlLbl val="0"/>
      </c:catAx>
      <c:valAx>
        <c:axId val="-2082859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-208283932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Accuracy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工作表1!$A$2:$A$5</c:f>
              <c:strCache>
                <c:ptCount val="4"/>
                <c:pt idx="0">
                  <c:v>NB</c:v>
                </c:pt>
                <c:pt idx="1">
                  <c:v>SVM</c:v>
                </c:pt>
                <c:pt idx="2">
                  <c:v>DT</c:v>
                </c:pt>
                <c:pt idx="3">
                  <c:v>LR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0.321</c:v>
                </c:pt>
                <c:pt idx="1">
                  <c:v>0.446</c:v>
                </c:pt>
                <c:pt idx="2">
                  <c:v>0.464</c:v>
                </c:pt>
                <c:pt idx="3">
                  <c:v>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MAE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工作表1!$A$2:$A$5</c:f>
              <c:strCache>
                <c:ptCount val="4"/>
                <c:pt idx="0">
                  <c:v>NB</c:v>
                </c:pt>
                <c:pt idx="1">
                  <c:v>SVM</c:v>
                </c:pt>
                <c:pt idx="2">
                  <c:v>DT</c:v>
                </c:pt>
                <c:pt idx="3">
                  <c:v>LR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3.071</c:v>
                </c:pt>
                <c:pt idx="1">
                  <c:v>0.875</c:v>
                </c:pt>
                <c:pt idx="2">
                  <c:v>0.804</c:v>
                </c:pt>
                <c:pt idx="3">
                  <c:v>1.526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63936656"/>
        <c:axId val="-2063944400"/>
      </c:barChart>
      <c:catAx>
        <c:axId val="-20639366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063944400"/>
        <c:crosses val="autoZero"/>
        <c:auto val="1"/>
        <c:lblAlgn val="ctr"/>
        <c:lblOffset val="100"/>
        <c:noMultiLvlLbl val="0"/>
      </c:catAx>
      <c:valAx>
        <c:axId val="-2063944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-206393665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49445538057743"/>
          <c:y val="0.0423280019685039"/>
          <c:w val="0.892138779527559"/>
          <c:h val="0.847166338582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# of play log records (Total: 605)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工作表1!$A$2:$A$8</c:f>
              <c:numCache>
                <c:formatCode>m"月"d"日"</c:formatCode>
                <c:ptCount val="7"/>
                <c:pt idx="0">
                  <c:v>42487.0</c:v>
                </c:pt>
                <c:pt idx="1">
                  <c:v>42488.0</c:v>
                </c:pt>
                <c:pt idx="2">
                  <c:v>42489.0</c:v>
                </c:pt>
                <c:pt idx="3">
                  <c:v>42490.0</c:v>
                </c:pt>
                <c:pt idx="4">
                  <c:v>42491.0</c:v>
                </c:pt>
                <c:pt idx="5">
                  <c:v>42492.0</c:v>
                </c:pt>
                <c:pt idx="6">
                  <c:v>42493.0</c:v>
                </c:pt>
              </c:numCache>
            </c:num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253.0</c:v>
                </c:pt>
                <c:pt idx="1">
                  <c:v>159.0</c:v>
                </c:pt>
                <c:pt idx="2">
                  <c:v>159.0</c:v>
                </c:pt>
                <c:pt idx="3">
                  <c:v>63.0</c:v>
                </c:pt>
                <c:pt idx="4">
                  <c:v>40.0</c:v>
                </c:pt>
                <c:pt idx="5">
                  <c:v>190.0</c:v>
                </c:pt>
                <c:pt idx="6">
                  <c:v>184.0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61495856"/>
        <c:axId val="-2061499888"/>
      </c:barChart>
      <c:dateAx>
        <c:axId val="-2061495856"/>
        <c:scaling>
          <c:orientation val="minMax"/>
        </c:scaling>
        <c:delete val="0"/>
        <c:axPos val="b"/>
        <c:numFmt formatCode="m&quot;月&quot;d&quot;日&quot;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061499888"/>
        <c:crosses val="autoZero"/>
        <c:auto val="1"/>
        <c:lblOffset val="100"/>
        <c:baseTimeUnit val="days"/>
      </c:dateAx>
      <c:valAx>
        <c:axId val="-2061499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614958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46297402517148"/>
          <c:y val="0.0359158839188425"/>
          <c:w val="0.723579726862628"/>
          <c:h val="0.125459907449552"/>
        </c:manualLayout>
      </c:layout>
      <c:overlay val="0"/>
      <c:txPr>
        <a:bodyPr/>
        <a:lstStyle/>
        <a:p>
          <a:pPr>
            <a:defRPr sz="1400" b="1" i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# of Ads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工作表1!$A$2:$A$4</c:f>
              <c:strCache>
                <c:ptCount val="3"/>
                <c:pt idx="0">
                  <c:v>Video</c:v>
                </c:pt>
                <c:pt idx="1">
                  <c:v>Pic</c:v>
                </c:pt>
                <c:pt idx="2">
                  <c:v>Ann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3.0</c:v>
                </c:pt>
                <c:pt idx="1">
                  <c:v>30.0</c:v>
                </c:pt>
                <c:pt idx="2">
                  <c:v>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1632217847769"/>
          <c:y val="0.0423280019685039"/>
          <c:w val="0.906920111548557"/>
          <c:h val="0.860072588582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# of Ads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工作表1!$A$2:$A$11</c:f>
              <c:strCache>
                <c:ptCount val="10"/>
                <c:pt idx="0">
                  <c:v>blk</c:v>
                </c:pt>
                <c:pt idx="1">
                  <c:v>blu</c:v>
                </c:pt>
                <c:pt idx="2">
                  <c:v>gry</c:v>
                </c:pt>
                <c:pt idx="3">
                  <c:v>gre</c:v>
                </c:pt>
                <c:pt idx="4">
                  <c:v>ora</c:v>
                </c:pt>
                <c:pt idx="5">
                  <c:v>pur</c:v>
                </c:pt>
                <c:pt idx="6">
                  <c:v>red</c:v>
                </c:pt>
                <c:pt idx="7">
                  <c:v>wht</c:v>
                </c:pt>
                <c:pt idx="8">
                  <c:v>yel</c:v>
                </c:pt>
                <c:pt idx="9">
                  <c:v>col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5.0</c:v>
                </c:pt>
                <c:pt idx="1">
                  <c:v>9.0</c:v>
                </c:pt>
                <c:pt idx="2">
                  <c:v>1.0</c:v>
                </c:pt>
                <c:pt idx="3">
                  <c:v>14.0</c:v>
                </c:pt>
                <c:pt idx="4">
                  <c:v>3.0</c:v>
                </c:pt>
                <c:pt idx="5">
                  <c:v>1.0</c:v>
                </c:pt>
                <c:pt idx="6">
                  <c:v>2.0</c:v>
                </c:pt>
                <c:pt idx="7">
                  <c:v>5.0</c:v>
                </c:pt>
                <c:pt idx="8">
                  <c:v>1.0</c:v>
                </c:pt>
                <c:pt idx="9">
                  <c:v>12.0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4255344"/>
        <c:axId val="2134349280"/>
      </c:barChart>
      <c:catAx>
        <c:axId val="21342553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34349280"/>
        <c:crosses val="autoZero"/>
        <c:auto val="1"/>
        <c:lblAlgn val="ctr"/>
        <c:lblOffset val="100"/>
        <c:noMultiLvlLbl val="0"/>
      </c:catAx>
      <c:valAx>
        <c:axId val="2134349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3425534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499444553805774"/>
          <c:y val="0.0195150098425197"/>
          <c:w val="0.309696899344787"/>
          <c:h val="0.1631721475391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48454827076879"/>
          <c:y val="0.0534060039370079"/>
          <c:w val="0.906920111548557"/>
          <c:h val="0.847572588582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# of Ads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工作表1!$A$2:$A$10</c:f>
              <c:numCache>
                <c:formatCode>General</c:formatCode>
                <c:ptCount val="9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0.9</c:v>
                </c:pt>
              </c:numCache>
            </c:num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21.0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1.0</c:v>
                </c:pt>
                <c:pt idx="5">
                  <c:v>9.0</c:v>
                </c:pt>
                <c:pt idx="6">
                  <c:v>7.0</c:v>
                </c:pt>
                <c:pt idx="7">
                  <c:v>5.0</c:v>
                </c:pt>
                <c:pt idx="8">
                  <c:v>1.0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82677376"/>
        <c:axId val="-2082674992"/>
      </c:barChart>
      <c:catAx>
        <c:axId val="-208267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82674992"/>
        <c:crosses val="autoZero"/>
        <c:auto val="1"/>
        <c:lblAlgn val="ctr"/>
        <c:lblOffset val="100"/>
        <c:noMultiLvlLbl val="0"/>
      </c:catAx>
      <c:valAx>
        <c:axId val="-2082674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8267737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81216992943912"/>
          <c:y val="0.278890255905512"/>
          <c:w val="0.312641533214864"/>
          <c:h val="0.17346998031496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Time 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工作表1!$A$2:$A$4</c:f>
              <c:strCache>
                <c:ptCount val="3"/>
                <c:pt idx="0">
                  <c:v>Video</c:v>
                </c:pt>
                <c:pt idx="1">
                  <c:v>Pic</c:v>
                </c:pt>
                <c:pt idx="2">
                  <c:v>Ann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0.16</c:v>
                </c:pt>
                <c:pt idx="1">
                  <c:v>0.42</c:v>
                </c:pt>
                <c:pt idx="2">
                  <c:v>0.42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796522608599"/>
          <c:y val="0.0633786730273401"/>
          <c:w val="0.842402233085213"/>
          <c:h val="0.7142187299684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# of Ads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28.0</c:v>
                </c:pt>
                <c:pt idx="1">
                  <c:v>17.0</c:v>
                </c:pt>
                <c:pt idx="2">
                  <c:v>9.0</c:v>
                </c:pt>
                <c:pt idx="3">
                  <c:v>2.0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4783872"/>
        <c:axId val="2134464592"/>
      </c:barChart>
      <c:catAx>
        <c:axId val="213478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34464592"/>
        <c:crosses val="autoZero"/>
        <c:auto val="1"/>
        <c:lblAlgn val="ctr"/>
        <c:lblOffset val="100"/>
        <c:noMultiLvlLbl val="0"/>
      </c:catAx>
      <c:valAx>
        <c:axId val="2134464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3478387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9710587712476"/>
          <c:y val="0.0325649238922429"/>
          <c:w val="0.463131797084275"/>
          <c:h val="0.17293933231447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58248031496063"/>
          <c:y val="0.049960875984252"/>
          <c:w val="0.851615171413703"/>
          <c:h val="0.807788640768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Ave_WPR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工作表1!$A$2:$A$11</c:f>
              <c:strCache>
                <c:ptCount val="10"/>
                <c:pt idx="0">
                  <c:v>PS</c:v>
                </c:pt>
                <c:pt idx="1">
                  <c:v>ani</c:v>
                </c:pt>
                <c:pt idx="2">
                  <c:v>att</c:v>
                </c:pt>
                <c:pt idx="3">
                  <c:v>ppl</c:v>
                </c:pt>
                <c:pt idx="4">
                  <c:v>cmc</c:v>
                </c:pt>
                <c:pt idx="5">
                  <c:v>liv</c:v>
                </c:pt>
                <c:pt idx="6">
                  <c:v>pnt</c:v>
                </c:pt>
                <c:pt idx="7">
                  <c:v>plt</c:v>
                </c:pt>
                <c:pt idx="8">
                  <c:v>quo</c:v>
                </c:pt>
                <c:pt idx="9">
                  <c:v>sce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0.52</c:v>
                </c:pt>
                <c:pt idx="1">
                  <c:v>0.14</c:v>
                </c:pt>
                <c:pt idx="2">
                  <c:v>0.13</c:v>
                </c:pt>
                <c:pt idx="3">
                  <c:v>0.14</c:v>
                </c:pt>
                <c:pt idx="4">
                  <c:v>0.22</c:v>
                </c:pt>
                <c:pt idx="5">
                  <c:v>0.35</c:v>
                </c:pt>
                <c:pt idx="6">
                  <c:v>0.22</c:v>
                </c:pt>
                <c:pt idx="7">
                  <c:v>0.17</c:v>
                </c:pt>
                <c:pt idx="8">
                  <c:v>0.17</c:v>
                </c:pt>
                <c:pt idx="9">
                  <c:v>0.25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81585408"/>
        <c:axId val="-2081663168"/>
      </c:barChart>
      <c:catAx>
        <c:axId val="-20815854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81663168"/>
        <c:crosses val="autoZero"/>
        <c:auto val="1"/>
        <c:lblAlgn val="ctr"/>
        <c:lblOffset val="100"/>
        <c:noMultiLvlLbl val="0"/>
      </c:catAx>
      <c:valAx>
        <c:axId val="-2081663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8158540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0091161616162"/>
          <c:y val="0.19555462962963"/>
          <c:w val="0.306824374011353"/>
          <c:h val="0.10878143169277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792434136622"/>
          <c:y val="0.0579565271297771"/>
          <c:w val="0.859049331698029"/>
          <c:h val="0.7405305555555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Ave_WPR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工作表1!$A$2:$A$10</c:f>
              <c:numCache>
                <c:formatCode>General</c:formatCode>
                <c:ptCount val="9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0.9</c:v>
                </c:pt>
              </c:numCache>
            </c:num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0.2</c:v>
                </c:pt>
                <c:pt idx="1">
                  <c:v>0.5</c:v>
                </c:pt>
                <c:pt idx="2">
                  <c:v>0.31</c:v>
                </c:pt>
                <c:pt idx="3">
                  <c:v>0.17</c:v>
                </c:pt>
                <c:pt idx="4">
                  <c:v>0.21</c:v>
                </c:pt>
                <c:pt idx="5">
                  <c:v>0.15</c:v>
                </c:pt>
                <c:pt idx="6">
                  <c:v>0.23</c:v>
                </c:pt>
                <c:pt idx="7">
                  <c:v>0.24</c:v>
                </c:pt>
                <c:pt idx="8">
                  <c:v>0.41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82765872"/>
        <c:axId val="-2082763456"/>
      </c:barChart>
      <c:catAx>
        <c:axId val="-2082765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82763456"/>
        <c:crosses val="autoZero"/>
        <c:auto val="1"/>
        <c:lblAlgn val="ctr"/>
        <c:lblOffset val="100"/>
        <c:noMultiLvlLbl val="0"/>
      </c:catAx>
      <c:valAx>
        <c:axId val="-2082763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8276587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436836616161616"/>
          <c:y val="0.165015740740741"/>
          <c:w val="0.320410649370739"/>
          <c:h val="0.11875965262672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4DD39-7043-FB48-8CEF-F11C8E2C29BB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4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4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9D0-2F85-3342-9C15-4687E98E0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F249F-E09A-45D8-8F0A-CC996788B05D}" type="datetimeFigureOut">
              <a:rPr lang="zh-TW" altLang="en-US" smtClean="0"/>
              <a:t>2016/9/5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9016-D18C-4F64-8DC4-7E767D18CF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1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01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IAF: Intelligent Advertising Framework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dirty="0" smtClean="0"/>
              <a:t>IAF can provide advertisers and retailers with intelligence to show the right ads to right audience in right location at right time. </a:t>
            </a:r>
            <a:endParaRPr lang="en-US" altLang="zh-TW" baseline="0" dirty="0" smtClean="0"/>
          </a:p>
          <a:p>
            <a:r>
              <a:rPr lang="en-US" altLang="zh-TW" baseline="0" dirty="0" smtClean="0"/>
              <a:t>(Then explain the elements in the picture…)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E6EA8-B8A2-4CD2-86FC-609BFCCB579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116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936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CPU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process</a:t>
            </a:r>
            <a:r>
              <a:rPr lang="zh-TW" altLang="en-US" dirty="0" smtClean="0"/>
              <a:t> 時間單位：秒</a:t>
            </a:r>
            <a:endParaRPr lang="en-US" altLang="zh-TW" dirty="0" smtClean="0"/>
          </a:p>
          <a:p>
            <a:r>
              <a:rPr lang="en-US" altLang="zh-TW" dirty="0" smtClean="0"/>
              <a:t>AD</a:t>
            </a:r>
            <a:r>
              <a:rPr lang="zh-TW" altLang="en-US" dirty="0" smtClean="0"/>
              <a:t> 播放時間單位：天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所以更多是概念／原則的應用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E6EA8-B8A2-4CD2-86FC-609BFCCB579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755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IMP</a:t>
            </a:r>
            <a:r>
              <a:rPr lang="zh-TW" altLang="en-US" dirty="0" smtClean="0"/>
              <a:t>：面向廣告商，盡量達到</a:t>
            </a:r>
            <a:r>
              <a:rPr lang="en-US" altLang="zh-TW" dirty="0" smtClean="0"/>
              <a:t>IR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DD</a:t>
            </a:r>
            <a:r>
              <a:rPr lang="zh-TW" altLang="en-US" dirty="0" smtClean="0"/>
              <a:t>的要求</a:t>
            </a:r>
            <a:endParaRPr lang="en-US" altLang="zh-TW" dirty="0" smtClean="0"/>
          </a:p>
          <a:p>
            <a:r>
              <a:rPr lang="zh-TW" altLang="en-US" dirty="0" smtClean="0"/>
              <a:t>兩篇</a:t>
            </a:r>
            <a:r>
              <a:rPr lang="en-US" altLang="zh-TW" dirty="0" smtClean="0"/>
              <a:t>related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work</a:t>
            </a:r>
            <a:r>
              <a:rPr lang="zh-TW" altLang="en-US" dirty="0" smtClean="0"/>
              <a:t>都是面向用戶，進行目標行銷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15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975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定義增加 </a:t>
            </a:r>
            <a:r>
              <a:rPr lang="en-US" altLang="zh-TW" dirty="0" smtClean="0"/>
              <a:t>evenly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85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要先介紹</a:t>
            </a:r>
            <a:r>
              <a:rPr lang="en-US" altLang="zh-TW" dirty="0" smtClean="0"/>
              <a:t>DI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DIR</a:t>
            </a:r>
            <a:r>
              <a:rPr lang="zh-TW" altLang="en-US" dirty="0" smtClean="0"/>
              <a:t>！！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為什麼是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en-US" altLang="zh-CN" baseline="0" dirty="0" smtClean="0"/>
              <a:t> day</a:t>
            </a:r>
            <a:r>
              <a:rPr lang="zh-CN" altLang="en-US" baseline="0" dirty="0" smtClean="0"/>
              <a:t>？</a:t>
            </a:r>
            <a:r>
              <a:rPr lang="en-US" altLang="zh-CN" baseline="0" dirty="0" smtClean="0"/>
              <a:t>(IM</a:t>
            </a:r>
            <a:r>
              <a:rPr lang="zh-TW" altLang="en-US" baseline="0" dirty="0" smtClean="0"/>
              <a:t>的定義就是這樣：一天為一個排程和更新週期</a:t>
            </a:r>
            <a:r>
              <a:rPr lang="en-US" altLang="zh-CN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為什麼是</a:t>
            </a:r>
            <a:r>
              <a:rPr lang="en-US" altLang="zh-CN" baseline="0" dirty="0" smtClean="0"/>
              <a:t>uniform distribution</a:t>
            </a:r>
            <a:r>
              <a:rPr lang="zh-CN" altLang="en-US" baseline="0" dirty="0" smtClean="0"/>
              <a:t>？</a:t>
            </a:r>
            <a:r>
              <a:rPr lang="zh-TW" altLang="en-US" baseline="0" dirty="0" smtClean="0"/>
              <a:t>（因為我們不知道他是／需要哪種</a:t>
            </a:r>
            <a:r>
              <a:rPr lang="en-US" altLang="zh-TW" baseline="0" dirty="0" smtClean="0"/>
              <a:t>distribution</a:t>
            </a:r>
            <a:r>
              <a:rPr lang="zh-TW" altLang="en-US" baseline="0" dirty="0" smtClean="0"/>
              <a:t>，所以選擇最簡單最直覺的</a:t>
            </a:r>
            <a:r>
              <a:rPr lang="en-US" altLang="zh-TW" baseline="0" dirty="0" smtClean="0"/>
              <a:t>uniform</a:t>
            </a:r>
            <a:r>
              <a:rPr lang="zh-TW" altLang="en-US" baseline="0" dirty="0" smtClean="0"/>
              <a:t>～）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Objective function</a:t>
            </a:r>
            <a:r>
              <a:rPr lang="zh-CN" altLang="en-US" baseline="0" dirty="0" smtClean="0"/>
              <a:t>條件判別？</a:t>
            </a:r>
            <a:r>
              <a:rPr lang="zh-TW" altLang="en-US" baseline="0" dirty="0" smtClean="0"/>
              <a:t>（怎樣知道</a:t>
            </a:r>
            <a:r>
              <a:rPr lang="en-US" altLang="zh-TW" baseline="0" dirty="0" smtClean="0"/>
              <a:t>DI</a:t>
            </a:r>
            <a:r>
              <a:rPr lang="zh-TW" altLang="en-US" baseline="0" dirty="0" smtClean="0"/>
              <a:t>（實際的</a:t>
            </a:r>
            <a:r>
              <a:rPr lang="en-US" altLang="zh-TW" baseline="0" dirty="0" smtClean="0"/>
              <a:t>impression</a:t>
            </a:r>
            <a:r>
              <a:rPr lang="zh-TW" altLang="en-US" baseline="0" dirty="0" smtClean="0"/>
              <a:t>）？</a:t>
            </a:r>
            <a:r>
              <a:rPr lang="en-US" altLang="zh-TW" baseline="0" dirty="0" smtClean="0"/>
              <a:t>Video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log</a:t>
            </a:r>
            <a:r>
              <a:rPr lang="zh-TW" altLang="en-US" baseline="0" dirty="0" smtClean="0"/>
              <a:t>＋工人智慧（目前））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第一種情況下，成功的廣告依然</a:t>
            </a:r>
            <a:r>
              <a:rPr lang="en-US" altLang="zh-CN" baseline="0" dirty="0" smtClean="0"/>
              <a:t>IM</a:t>
            </a:r>
            <a:r>
              <a:rPr lang="zh-CN" altLang="en-US" baseline="0" dirty="0" smtClean="0"/>
              <a:t>？</a:t>
            </a:r>
            <a:r>
              <a:rPr lang="en-US" altLang="zh-CN" baseline="0" dirty="0" smtClean="0"/>
              <a:t>(</a:t>
            </a:r>
            <a:r>
              <a:rPr lang="zh-TW" altLang="en-US" baseline="0" dirty="0" smtClean="0"/>
              <a:t>不必了，已經將</a:t>
            </a:r>
            <a:r>
              <a:rPr lang="en-US" altLang="zh-TW" baseline="0" dirty="0" smtClean="0"/>
              <a:t>minimize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failed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ads</a:t>
            </a:r>
            <a:r>
              <a:rPr lang="zh-TW" altLang="en-US" baseline="0" dirty="0" smtClean="0"/>
              <a:t>變成</a:t>
            </a:r>
            <a:r>
              <a:rPr lang="en-US" altLang="zh-TW" baseline="0" dirty="0" smtClean="0"/>
              <a:t>maximize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successful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ads</a:t>
            </a:r>
            <a:r>
              <a:rPr lang="zh-TW" altLang="en-US" baseline="0" dirty="0" smtClean="0"/>
              <a:t>了！</a:t>
            </a:r>
            <a:r>
              <a:rPr lang="en-US" altLang="zh-CN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E6EA8-B8A2-4CD2-86FC-609BFCCB579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916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44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data source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237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21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83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WPR</a:t>
            </a:r>
            <a:r>
              <a:rPr lang="zh-CN" altLang="en-US" dirty="0" smtClean="0"/>
              <a:t>為什麼要分</a:t>
            </a:r>
            <a:r>
              <a:rPr lang="en-US" altLang="zh-CN" dirty="0" smtClean="0"/>
              <a:t>5</a:t>
            </a:r>
            <a:r>
              <a:rPr lang="zh-CN" altLang="en-US" dirty="0" smtClean="0"/>
              <a:t>等？實驗證明？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696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沒有找到</a:t>
            </a:r>
            <a:r>
              <a:rPr lang="en-US" altLang="zh-TW" dirty="0" smtClean="0"/>
              <a:t>features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Ad</a:t>
            </a:r>
            <a:r>
              <a:rPr lang="zh-TW" altLang="en-US" baseline="0" dirty="0" smtClean="0"/>
              <a:t>的相關文獻。。。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491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real data</a:t>
            </a:r>
            <a:r>
              <a:rPr lang="zh-CN" altLang="en-US" dirty="0" smtClean="0"/>
              <a:t>（放在實驗部分？）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806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279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方法的進化（套路）</a:t>
            </a:r>
            <a:endParaRPr lang="en-US" altLang="zh-TW" dirty="0" smtClean="0"/>
          </a:p>
          <a:p>
            <a:r>
              <a:rPr lang="zh-TW" altLang="en-US" dirty="0" smtClean="0"/>
              <a:t>不同方法的結果</a:t>
            </a:r>
            <a:endParaRPr lang="en-US" altLang="zh-TW" dirty="0" smtClean="0"/>
          </a:p>
          <a:p>
            <a:r>
              <a:rPr lang="zh-TW" altLang="en-US" dirty="0" smtClean="0"/>
              <a:t>先不管播放重複的廣告（下一頁再說）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50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97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DDIR: </a:t>
            </a:r>
            <a:r>
              <a:rPr lang="zh-CN" altLang="en-US" dirty="0" smtClean="0"/>
              <a:t>說明</a:t>
            </a:r>
            <a:r>
              <a:rPr lang="en-US" altLang="zh-CN" dirty="0" smtClean="0"/>
              <a:t>IR</a:t>
            </a:r>
            <a:r>
              <a:rPr lang="zh-CN" altLang="en-US" dirty="0" smtClean="0"/>
              <a:t>的影響</a:t>
            </a:r>
            <a:endParaRPr lang="en-US" altLang="zh-CN" dirty="0" smtClean="0"/>
          </a:p>
          <a:p>
            <a:r>
              <a:rPr lang="en-US" altLang="zh-CN" dirty="0" smtClean="0"/>
              <a:t>DIW</a:t>
            </a:r>
            <a:r>
              <a:rPr lang="zh-CN" altLang="en-US" dirty="0" smtClean="0"/>
              <a:t>：說明</a:t>
            </a:r>
            <a:r>
              <a:rPr lang="en-US" altLang="zh-CN" dirty="0" smtClean="0"/>
              <a:t>WPR</a:t>
            </a:r>
            <a:r>
              <a:rPr lang="zh-CN" altLang="en-US" dirty="0" smtClean="0"/>
              <a:t>的影響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83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 WPR of weak Ads be lifted???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384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單數配對問題！？</a:t>
            </a:r>
            <a:endParaRPr lang="en-US" altLang="zh-TW" dirty="0" smtClean="0"/>
          </a:p>
          <a:p>
            <a:r>
              <a:rPr lang="zh-TW" altLang="en-US" dirty="0" smtClean="0"/>
              <a:t>問題是：如何</a:t>
            </a:r>
            <a:r>
              <a:rPr lang="en-US" altLang="zh-TW" dirty="0" smtClean="0"/>
              <a:t>assign</a:t>
            </a:r>
            <a:r>
              <a:rPr lang="zh-TW" altLang="en-US" dirty="0" smtClean="0"/>
              <a:t> </a:t>
            </a:r>
            <a:r>
              <a:rPr lang="en-US" altLang="zh-TW" dirty="0" smtClean="0"/>
              <a:t>IR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LT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endParaRPr lang="en-US" dirty="0" smtClean="0"/>
          </a:p>
          <a:p>
            <a:r>
              <a:rPr lang="zh-TW" altLang="en-US" dirty="0" smtClean="0"/>
              <a:t>目前是用弱廣告的；</a:t>
            </a:r>
            <a:endParaRPr lang="en-US" altLang="zh-TW" dirty="0" smtClean="0"/>
          </a:p>
          <a:p>
            <a:r>
              <a:rPr lang="zh-TW" altLang="en-US" dirty="0" smtClean="0"/>
              <a:t>可以試試用平均值／強廣告的／更複雜</a:t>
            </a:r>
            <a:endParaRPr lang="en-US" altLang="zh-TW" dirty="0" smtClean="0"/>
          </a:p>
          <a:p>
            <a:endParaRPr lang="en-US" dirty="0" smtClean="0"/>
          </a:p>
          <a:p>
            <a:r>
              <a:rPr lang="en-US" altLang="zh-CN" dirty="0" smtClean="0"/>
              <a:t>P1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P2 </a:t>
            </a:r>
            <a:r>
              <a:rPr lang="zh-CN" altLang="en-US" dirty="0" smtClean="0"/>
              <a:t>難免有差別，但配對后要用同一個新的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P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來取代，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就像（結婚的例子：相同價值觀 會更幸福。）</a:t>
            </a:r>
            <a:endParaRPr lang="en-US" dirty="0" smtClean="0"/>
          </a:p>
          <a:p>
            <a:r>
              <a:rPr lang="zh-TW" altLang="en-US" dirty="0" smtClean="0"/>
              <a:t>所以提出下面的</a:t>
            </a:r>
            <a:r>
              <a:rPr lang="en-US" altLang="zh-TW" dirty="0" smtClean="0"/>
              <a:t>slicing</a:t>
            </a:r>
            <a:r>
              <a:rPr lang="zh-TW" altLang="en-US" dirty="0" smtClean="0"/>
              <a:t>的方法！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748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Paring</a:t>
            </a:r>
            <a:r>
              <a:rPr lang="zh-TW" altLang="en-US" dirty="0" smtClean="0"/>
              <a:t>後是用</a:t>
            </a:r>
            <a:r>
              <a:rPr lang="en-US" altLang="zh-TW" dirty="0" smtClean="0"/>
              <a:t>round</a:t>
            </a:r>
            <a:r>
              <a:rPr lang="zh-TW" altLang="en-US" dirty="0" smtClean="0"/>
              <a:t> </a:t>
            </a:r>
            <a:r>
              <a:rPr lang="en-US" altLang="zh-TW" dirty="0" smtClean="0"/>
              <a:t>robin</a:t>
            </a:r>
            <a:r>
              <a:rPr lang="zh-TW" altLang="en-US" dirty="0" smtClean="0"/>
              <a:t>的方法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01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31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Explain</a:t>
            </a:r>
            <a:r>
              <a:rPr lang="en-US" altLang="zh-TW" baseline="0" dirty="0" smtClean="0"/>
              <a:t> </a:t>
            </a:r>
            <a:r>
              <a:rPr lang="zh-CN" altLang="en-US" baseline="0" dirty="0" smtClean="0"/>
              <a:t>“</a:t>
            </a:r>
            <a:r>
              <a:rPr lang="en-US" altLang="zh-CN" dirty="0" smtClean="0"/>
              <a:t>improve Ads’ impression </a:t>
            </a:r>
            <a:r>
              <a:rPr lang="en-US" altLang="zh-TW" dirty="0" smtClean="0"/>
              <a:t>individually and globally</a:t>
            </a:r>
            <a:r>
              <a:rPr lang="zh-CN" altLang="en-US" dirty="0" smtClean="0"/>
              <a:t>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866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講清楚</a:t>
            </a:r>
            <a:r>
              <a:rPr lang="en-US" altLang="zh-TW" dirty="0" smtClean="0"/>
              <a:t>x</a:t>
            </a:r>
            <a:r>
              <a:rPr lang="zh-TW" altLang="en-US" dirty="0" smtClean="0"/>
              <a:t>，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</a:t>
            </a:r>
            <a:endParaRPr lang="en-US" altLang="zh-TW" dirty="0" smtClean="0"/>
          </a:p>
          <a:p>
            <a:r>
              <a:rPr lang="zh-TW" altLang="en-US" dirty="0" smtClean="0"/>
              <a:t>（</a:t>
            </a:r>
            <a:r>
              <a:rPr lang="en-US" altLang="zh-TW" dirty="0" smtClean="0"/>
              <a:t>x</a:t>
            </a:r>
            <a:r>
              <a:rPr lang="zh-TW" altLang="en-US" dirty="0" smtClean="0"/>
              <a:t>軸是</a:t>
            </a:r>
            <a:r>
              <a:rPr lang="en-US" altLang="zh-TW" dirty="0" smtClean="0"/>
              <a:t>time</a:t>
            </a:r>
            <a:r>
              <a:rPr lang="zh-TW" altLang="en-US" dirty="0" smtClean="0"/>
              <a:t> </a:t>
            </a:r>
            <a:r>
              <a:rPr lang="en-US" altLang="zh-TW" dirty="0" smtClean="0"/>
              <a:t>slot</a:t>
            </a:r>
            <a:r>
              <a:rPr lang="zh-TW" altLang="en-US" dirty="0" smtClean="0"/>
              <a:t>，不是小時）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32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797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廣告數目（分類）</a:t>
            </a:r>
            <a:endParaRPr lang="en-US" altLang="zh-CN" dirty="0" smtClean="0"/>
          </a:p>
          <a:p>
            <a:r>
              <a:rPr lang="en-US" altLang="zh-CN" dirty="0" smtClean="0"/>
              <a:t>Feature distribution</a:t>
            </a:r>
            <a:r>
              <a:rPr lang="zh-CN" altLang="en-US" dirty="0" smtClean="0"/>
              <a:t>（數目；平均</a:t>
            </a:r>
            <a:r>
              <a:rPr lang="en-US" altLang="zh-CN" dirty="0" smtClean="0"/>
              <a:t>WPR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筆數</a:t>
            </a:r>
            <a:r>
              <a:rPr lang="en-US" altLang="zh-CN" dirty="0" smtClean="0"/>
              <a:t>(</a:t>
            </a:r>
            <a:r>
              <a:rPr lang="zh-CN" altLang="en-US" dirty="0" smtClean="0"/>
              <a:t>播放的；實際有人的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。。。</a:t>
            </a:r>
            <a:endParaRPr lang="en-US" altLang="zh-CN" dirty="0" smtClean="0"/>
          </a:p>
          <a:p>
            <a:r>
              <a:rPr lang="en-US" altLang="zh-CN" dirty="0" smtClean="0"/>
              <a:t>Synthetic data</a:t>
            </a:r>
            <a:r>
              <a:rPr lang="zh-CN" altLang="en-US" dirty="0" smtClean="0"/>
              <a:t>模擬？（新增）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607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889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PS</a:t>
            </a:r>
            <a:r>
              <a:rPr lang="zh-CN" altLang="en-US" dirty="0" smtClean="0"/>
              <a:t>：原本種類是</a:t>
            </a:r>
            <a:r>
              <a:rPr lang="en-US" altLang="zh-CN" dirty="0" smtClean="0"/>
              <a:t>AD</a:t>
            </a:r>
            <a:r>
              <a:rPr lang="zh-CN" altLang="en-US" dirty="0" smtClean="0"/>
              <a:t>（公益廣告）</a:t>
            </a:r>
            <a:endParaRPr lang="en-US" altLang="zh-CN" dirty="0" smtClean="0"/>
          </a:p>
          <a:p>
            <a:r>
              <a:rPr lang="en-US" altLang="zh-CN" dirty="0" err="1" smtClean="0"/>
              <a:t>ppl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原本種類是</a:t>
            </a:r>
            <a:r>
              <a:rPr lang="en-US" altLang="zh-CN" baseline="0" dirty="0" smtClean="0"/>
              <a:t>College</a:t>
            </a:r>
            <a:r>
              <a:rPr lang="zh-CN" altLang="en-US" baseline="0" dirty="0" smtClean="0"/>
              <a:t>（學院活動）</a:t>
            </a:r>
            <a:endParaRPr lang="en-US" altLang="zh-CN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769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distribution of features</a:t>
            </a:r>
          </a:p>
          <a:p>
            <a:r>
              <a:rPr lang="en-US" altLang="zh-CN" dirty="0" smtClean="0"/>
              <a:t>distribution of playing time of different types of ads</a:t>
            </a:r>
          </a:p>
          <a:p>
            <a:r>
              <a:rPr lang="en-US" altLang="zh-CN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493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83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259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728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1</a:t>
            </a:r>
            <a:r>
              <a:rPr lang="zh-CN" altLang="en-US" baseline="0" dirty="0" smtClean="0"/>
              <a:t>，什麼是</a:t>
            </a:r>
            <a:r>
              <a:rPr lang="zh-CN" altLang="en-US" b="1" baseline="0" dirty="0" smtClean="0"/>
              <a:t>電子看板</a:t>
            </a:r>
            <a:r>
              <a:rPr lang="zh-CN" altLang="en-US" baseline="0" dirty="0" smtClean="0"/>
              <a:t>？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</a:t>
            </a:r>
            <a:r>
              <a:rPr lang="zh-CN" altLang="en-US" baseline="0" dirty="0" smtClean="0"/>
              <a:t>技術：</a:t>
            </a:r>
            <a:r>
              <a:rPr lang="en-US" altLang="zh-CN" baseline="0" dirty="0" smtClean="0"/>
              <a:t>LED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LCD</a:t>
            </a:r>
            <a:r>
              <a:rPr lang="zh-CN" altLang="en-US" baseline="0" dirty="0" smtClean="0"/>
              <a:t>，投影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</a:t>
            </a:r>
            <a:r>
              <a:rPr lang="zh-CN" altLang="en-US" baseline="0" dirty="0" smtClean="0"/>
              <a:t>內容：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（注意：不一定是播放廣告）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地點：路上，街邊，商場，餐廳，機場等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baseline="0" dirty="0" smtClean="0"/>
              <a:t>2</a:t>
            </a:r>
            <a:r>
              <a:rPr lang="zh-CN" altLang="en-US" baseline="0" dirty="0" smtClean="0"/>
              <a:t>，基於</a:t>
            </a:r>
            <a:r>
              <a:rPr lang="zh-TW" altLang="en-US" baseline="0" dirty="0" smtClean="0"/>
              <a:t>電子看板</a:t>
            </a:r>
            <a:r>
              <a:rPr lang="zh-CN" altLang="en-US" baseline="0" dirty="0" smtClean="0"/>
              <a:t>的</a:t>
            </a:r>
            <a:r>
              <a:rPr lang="zh-CN" altLang="en-US" b="1" baseline="0" dirty="0" smtClean="0"/>
              <a:t>廣告行銷</a:t>
            </a:r>
            <a:r>
              <a:rPr lang="zh-TW" altLang="en-US" baseline="0" dirty="0" smtClean="0"/>
              <a:t>的流行</a:t>
            </a:r>
            <a:endParaRPr lang="en-US" altLang="zh-TW" baseline="0" dirty="0" smtClean="0"/>
          </a:p>
          <a:p>
            <a:r>
              <a:rPr lang="zh-TW" altLang="en-US" baseline="0" dirty="0" smtClean="0"/>
              <a:t>      </a:t>
            </a:r>
            <a:r>
              <a:rPr lang="zh-CN" altLang="en-US" baseline="0" dirty="0" smtClean="0"/>
              <a:t>蘊含巨大商機！</a:t>
            </a:r>
            <a:endParaRPr lang="en-US" altLang="zh-CN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E6EA8-B8A2-4CD2-86FC-609BFCCB579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584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383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配對的基礎是有強有弱，</a:t>
            </a:r>
            <a:endParaRPr lang="en-US" altLang="zh-CN" dirty="0" smtClean="0"/>
          </a:p>
          <a:p>
            <a:r>
              <a:rPr lang="zh-CN" altLang="en-US" dirty="0" smtClean="0"/>
              <a:t>所以主要看</a:t>
            </a:r>
            <a:r>
              <a:rPr lang="en-US" altLang="zh-CN" dirty="0" smtClean="0"/>
              <a:t>middle</a:t>
            </a:r>
            <a:r>
              <a:rPr lang="en-US" altLang="zh-CN" baseline="0" dirty="0" smtClean="0"/>
              <a:t> Ads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627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670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先驗證圖片是強廣告，公告是弱廣告</a:t>
            </a:r>
            <a:endParaRPr lang="en-US" altLang="zh-CN" dirty="0" smtClean="0"/>
          </a:p>
          <a:p>
            <a:r>
              <a:rPr lang="zh-CN" altLang="en-US" dirty="0" smtClean="0"/>
              <a:t>才有強弱效應的驗證。</a:t>
            </a:r>
            <a:endParaRPr lang="en-US" altLang="zh-CN" dirty="0" smtClean="0"/>
          </a:p>
          <a:p>
            <a:r>
              <a:rPr lang="zh-CN" altLang="en-US" dirty="0" smtClean="0"/>
              <a:t>（上一頁顯示圖片與公告的強弱差別不明顯，所以這裡的強弱效應也不明顯。但是！還是證明這個效應是存在的！！！）</a:t>
            </a:r>
            <a:endParaRPr lang="en-US" altLang="zh-CN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3779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084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6066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字太多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349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0810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922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61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1,</a:t>
            </a:r>
            <a:r>
              <a:rPr lang="zh-TW" altLang="en-US" dirty="0" smtClean="0"/>
              <a:t>為什麼要排程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 </a:t>
            </a:r>
            <a:r>
              <a:rPr lang="zh-TW" altLang="en-US" dirty="0" smtClean="0"/>
              <a:t>廣告很多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一個廣告不需要排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2,</a:t>
            </a:r>
            <a:r>
              <a:rPr lang="zh-TW" altLang="en-US" dirty="0" smtClean="0"/>
              <a:t>現狀</a:t>
            </a:r>
            <a:r>
              <a:rPr lang="en-US" altLang="zh-TW" dirty="0" smtClean="0"/>
              <a:t>(Existing Solution)</a:t>
            </a:r>
          </a:p>
          <a:p>
            <a:r>
              <a:rPr lang="en-US" altLang="zh-TW" dirty="0" smtClean="0"/>
              <a:t> </a:t>
            </a:r>
            <a:r>
              <a:rPr lang="zh-TW" altLang="en-US" dirty="0" smtClean="0"/>
              <a:t>但目前對基於電子看板的廣告排程問題的研究極少</a:t>
            </a:r>
            <a:r>
              <a:rPr lang="en-US" altLang="zh-TW" dirty="0" smtClean="0"/>
              <a:t>,</a:t>
            </a:r>
          </a:p>
          <a:p>
            <a:r>
              <a:rPr lang="en-US" altLang="zh-TW" dirty="0" smtClean="0"/>
              <a:t>3,Challenge/ Requirement on demand (problem and challenge)</a:t>
            </a:r>
          </a:p>
          <a:p>
            <a:r>
              <a:rPr lang="en-US" altLang="zh-TW" dirty="0" smtClean="0"/>
              <a:t> </a:t>
            </a:r>
            <a:r>
              <a:rPr lang="zh-TW" altLang="en-US" dirty="0" smtClean="0"/>
              <a:t>廣告需要的播放需求不同</a:t>
            </a:r>
            <a:r>
              <a:rPr lang="en-US" altLang="zh-TW" dirty="0" smtClean="0"/>
              <a:t>(</a:t>
            </a:r>
            <a:r>
              <a:rPr lang="zh-TW" altLang="en-US" dirty="0" smtClean="0"/>
              <a:t>播放期限</a:t>
            </a:r>
            <a:r>
              <a:rPr lang="en-US" altLang="zh-TW" dirty="0" smtClean="0"/>
              <a:t>,</a:t>
            </a:r>
            <a:r>
              <a:rPr lang="zh-TW" altLang="en-US" dirty="0" smtClean="0"/>
              <a:t>觀看人數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 Naïve solution(Round Robin)</a:t>
            </a:r>
            <a:r>
              <a:rPr lang="zh-TW" altLang="en-US" dirty="0" smtClean="0"/>
              <a:t>無法解決問題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1234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679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46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</a:t>
            </a:r>
            <a:r>
              <a:rPr lang="zh-CN" altLang="en-US" dirty="0" smtClean="0"/>
              <a:t>，</a:t>
            </a:r>
            <a:r>
              <a:rPr lang="zh-TW" altLang="en-US" dirty="0" smtClean="0"/>
              <a:t>為什麼要智能</a:t>
            </a:r>
            <a:r>
              <a:rPr lang="en-US" altLang="zh-TW" dirty="0" smtClean="0"/>
              <a:t>?(why)</a:t>
            </a:r>
          </a:p>
          <a:p>
            <a:r>
              <a:rPr lang="en-US" altLang="zh-TW" dirty="0" smtClean="0"/>
              <a:t> </a:t>
            </a:r>
            <a:r>
              <a:rPr lang="zh-TW" altLang="en-US" dirty="0" smtClean="0"/>
              <a:t>有效果</a:t>
            </a:r>
            <a:r>
              <a:rPr lang="en-US" altLang="zh-TW" dirty="0" smtClean="0"/>
              <a:t>,</a:t>
            </a:r>
            <a:r>
              <a:rPr lang="zh-TW" altLang="en-US" dirty="0" smtClean="0"/>
              <a:t>不做白工</a:t>
            </a:r>
            <a:r>
              <a:rPr lang="en-US" altLang="zh-TW" dirty="0" smtClean="0"/>
              <a:t>,</a:t>
            </a:r>
          </a:p>
          <a:p>
            <a:r>
              <a:rPr lang="en-US" altLang="zh-TW" dirty="0" smtClean="0"/>
              <a:t>2</a:t>
            </a:r>
            <a:r>
              <a:rPr lang="zh-CN" altLang="en-US" dirty="0" smtClean="0"/>
              <a:t>，</a:t>
            </a:r>
            <a:r>
              <a:rPr lang="zh-TW" altLang="en-US" dirty="0" smtClean="0"/>
              <a:t>如何讓 </a:t>
            </a:r>
            <a:r>
              <a:rPr lang="en-US" altLang="zh-TW" dirty="0" smtClean="0"/>
              <a:t>digital signage-based advertising </a:t>
            </a:r>
            <a:r>
              <a:rPr lang="zh-TW" altLang="en-US" dirty="0" smtClean="0"/>
              <a:t>具有智能</a:t>
            </a:r>
            <a:r>
              <a:rPr lang="en-US" altLang="zh-TW" dirty="0" smtClean="0"/>
              <a:t>?(How)</a:t>
            </a:r>
          </a:p>
          <a:p>
            <a:r>
              <a:rPr lang="en-US" altLang="zh-TW" dirty="0" smtClean="0"/>
              <a:t> </a:t>
            </a:r>
            <a:r>
              <a:rPr lang="zh-TW" altLang="en-US" dirty="0" smtClean="0"/>
              <a:t>廣告模型</a:t>
            </a:r>
            <a:r>
              <a:rPr lang="en-US" altLang="zh-TW" dirty="0" smtClean="0"/>
              <a:t>(</a:t>
            </a:r>
            <a:r>
              <a:rPr lang="zh-TW" altLang="en-US" dirty="0" smtClean="0"/>
              <a:t>廣告 </a:t>
            </a:r>
            <a:r>
              <a:rPr lang="en-US" altLang="zh-TW" dirty="0" smtClean="0"/>
              <a:t>feature,</a:t>
            </a:r>
            <a:r>
              <a:rPr lang="zh-TW" altLang="en-US" dirty="0" smtClean="0"/>
              <a:t>吸引力</a:t>
            </a:r>
            <a:r>
              <a:rPr lang="en-US" altLang="zh-TW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 </a:t>
            </a:r>
            <a:r>
              <a:rPr lang="zh-TW" altLang="en-US" dirty="0" smtClean="0"/>
              <a:t>人流資訊</a:t>
            </a:r>
            <a:r>
              <a:rPr lang="en-US" altLang="zh-TW" dirty="0" smtClean="0"/>
              <a:t>(</a:t>
            </a:r>
            <a:r>
              <a:rPr lang="zh-TW" altLang="en-US" dirty="0" smtClean="0"/>
              <a:t>人數</a:t>
            </a:r>
            <a:r>
              <a:rPr lang="en-US" altLang="zh-TW" dirty="0" smtClean="0"/>
              <a:t>,</a:t>
            </a:r>
            <a:r>
              <a:rPr lang="zh-TW" altLang="en-US" dirty="0" smtClean="0"/>
              <a:t>性別</a:t>
            </a:r>
            <a:r>
              <a:rPr lang="en-US" altLang="zh-TW" dirty="0" smtClean="0"/>
              <a:t>,</a:t>
            </a:r>
            <a:r>
              <a:rPr lang="zh-TW" altLang="en-US" dirty="0" smtClean="0"/>
              <a:t>年齡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9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198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9016-D18C-4F64-8DC4-7E767D18CFB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67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E6EA8-B8A2-4CD2-86FC-609BFCCB579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83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6C351-013B-3C43-BEED-39394403F206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27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AB93-BB78-8E47-A6CC-DC0EC8B43261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95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2A3-BDEA-B849-B264-2F33DAAA9FC3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06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0FFD-0585-0D49-830F-1C7990042DE1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38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A7A4-7860-CE4A-A7DE-6639F1780BA3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3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46FF-5053-FB41-8F3A-10BEC6A7A3BC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2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90CEC-70A1-6C4E-8FB3-97AE9C8C4923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75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D96F-798C-F94F-9CDE-6D46E3CFE799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96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E77D-108C-DD49-B253-69DDD936AA09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47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4C07-2649-5148-B982-609280E69691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81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6C4-DC41-5D44-92DE-C0508D66C900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2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8A3C6-1E95-BB40-8E80-0A07FD6418E8}" type="datetime1">
              <a:rPr lang="en-US" altLang="zh-TW" smtClean="0"/>
              <a:t>9/5/16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4046A-01C4-4F83-832C-E9055C8994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23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30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chart" Target="../charts/chart6.xml"/><Relationship Id="rId7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4" Type="http://schemas.openxmlformats.org/officeDocument/2006/relationships/chart" Target="../charts/chart9.xml"/><Relationship Id="rId5" Type="http://schemas.openxmlformats.org/officeDocument/2006/relationships/chart" Target="../charts/chart10.xml"/><Relationship Id="rId6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3.86.130/~wu75/demo/demo.php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908720"/>
            <a:ext cx="9144000" cy="3168352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Intelligent Digital </a:t>
            </a:r>
            <a:r>
              <a:rPr lang="en-US" altLang="zh-TW" sz="4000" dirty="0"/>
              <a:t>Signage-based Advertisement Scheduling Algorithms for Impression Maximization Problem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2016.09.02</a:t>
            </a:r>
          </a:p>
          <a:p>
            <a:r>
              <a:rPr lang="zh-CN" altLang="en-US" dirty="0"/>
              <a:t>吳昊東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2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Related Work1: IAF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1"/>
            <a:ext cx="7086512" cy="512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手繪多邊形 6"/>
          <p:cNvSpPr/>
          <p:nvPr/>
        </p:nvSpPr>
        <p:spPr>
          <a:xfrm>
            <a:off x="3755394" y="1351723"/>
            <a:ext cx="2516199" cy="1838739"/>
          </a:xfrm>
          <a:custGeom>
            <a:avLst/>
            <a:gdLst>
              <a:gd name="connsiteX0" fmla="*/ 1045208 w 2516199"/>
              <a:gd name="connsiteY0" fmla="*/ 39756 h 1838739"/>
              <a:gd name="connsiteX1" fmla="*/ 985573 w 2516199"/>
              <a:gd name="connsiteY1" fmla="*/ 49695 h 1838739"/>
              <a:gd name="connsiteX2" fmla="*/ 935878 w 2516199"/>
              <a:gd name="connsiteY2" fmla="*/ 69574 h 1838739"/>
              <a:gd name="connsiteX3" fmla="*/ 896121 w 2516199"/>
              <a:gd name="connsiteY3" fmla="*/ 79513 h 1838739"/>
              <a:gd name="connsiteX4" fmla="*/ 856365 w 2516199"/>
              <a:gd name="connsiteY4" fmla="*/ 99391 h 1838739"/>
              <a:gd name="connsiteX5" fmla="*/ 836486 w 2516199"/>
              <a:gd name="connsiteY5" fmla="*/ 119269 h 1838739"/>
              <a:gd name="connsiteX6" fmla="*/ 806669 w 2516199"/>
              <a:gd name="connsiteY6" fmla="*/ 139148 h 1838739"/>
              <a:gd name="connsiteX7" fmla="*/ 756973 w 2516199"/>
              <a:gd name="connsiteY7" fmla="*/ 178904 h 1838739"/>
              <a:gd name="connsiteX8" fmla="*/ 717217 w 2516199"/>
              <a:gd name="connsiteY8" fmla="*/ 198782 h 1838739"/>
              <a:gd name="connsiteX9" fmla="*/ 647643 w 2516199"/>
              <a:gd name="connsiteY9" fmla="*/ 238539 h 1838739"/>
              <a:gd name="connsiteX10" fmla="*/ 617825 w 2516199"/>
              <a:gd name="connsiteY10" fmla="*/ 268356 h 1838739"/>
              <a:gd name="connsiteX11" fmla="*/ 588008 w 2516199"/>
              <a:gd name="connsiteY11" fmla="*/ 278295 h 1838739"/>
              <a:gd name="connsiteX12" fmla="*/ 558191 w 2516199"/>
              <a:gd name="connsiteY12" fmla="*/ 318052 h 1838739"/>
              <a:gd name="connsiteX13" fmla="*/ 458799 w 2516199"/>
              <a:gd name="connsiteY13" fmla="*/ 417443 h 1838739"/>
              <a:gd name="connsiteX14" fmla="*/ 428982 w 2516199"/>
              <a:gd name="connsiteY14" fmla="*/ 447261 h 1838739"/>
              <a:gd name="connsiteX15" fmla="*/ 399165 w 2516199"/>
              <a:gd name="connsiteY15" fmla="*/ 487017 h 1838739"/>
              <a:gd name="connsiteX16" fmla="*/ 319651 w 2516199"/>
              <a:gd name="connsiteY16" fmla="*/ 566530 h 1838739"/>
              <a:gd name="connsiteX17" fmla="*/ 289834 w 2516199"/>
              <a:gd name="connsiteY17" fmla="*/ 606287 h 1838739"/>
              <a:gd name="connsiteX18" fmla="*/ 230199 w 2516199"/>
              <a:gd name="connsiteY18" fmla="*/ 665921 h 1838739"/>
              <a:gd name="connsiteX19" fmla="*/ 210321 w 2516199"/>
              <a:gd name="connsiteY19" fmla="*/ 685800 h 1838739"/>
              <a:gd name="connsiteX20" fmla="*/ 190443 w 2516199"/>
              <a:gd name="connsiteY20" fmla="*/ 715617 h 1838739"/>
              <a:gd name="connsiteX21" fmla="*/ 130808 w 2516199"/>
              <a:gd name="connsiteY21" fmla="*/ 815008 h 1838739"/>
              <a:gd name="connsiteX22" fmla="*/ 120869 w 2516199"/>
              <a:gd name="connsiteY22" fmla="*/ 844826 h 1838739"/>
              <a:gd name="connsiteX23" fmla="*/ 100991 w 2516199"/>
              <a:gd name="connsiteY23" fmla="*/ 884582 h 1838739"/>
              <a:gd name="connsiteX24" fmla="*/ 71173 w 2516199"/>
              <a:gd name="connsiteY24" fmla="*/ 964095 h 1838739"/>
              <a:gd name="connsiteX25" fmla="*/ 51295 w 2516199"/>
              <a:gd name="connsiteY25" fmla="*/ 1043608 h 1838739"/>
              <a:gd name="connsiteX26" fmla="*/ 21478 w 2516199"/>
              <a:gd name="connsiteY26" fmla="*/ 1172817 h 1838739"/>
              <a:gd name="connsiteX27" fmla="*/ 11538 w 2516199"/>
              <a:gd name="connsiteY27" fmla="*/ 1202635 h 1838739"/>
              <a:gd name="connsiteX28" fmla="*/ 11538 w 2516199"/>
              <a:gd name="connsiteY28" fmla="*/ 1421295 h 1838739"/>
              <a:gd name="connsiteX29" fmla="*/ 41356 w 2516199"/>
              <a:gd name="connsiteY29" fmla="*/ 1490869 h 1838739"/>
              <a:gd name="connsiteX30" fmla="*/ 61234 w 2516199"/>
              <a:gd name="connsiteY30" fmla="*/ 1520687 h 1838739"/>
              <a:gd name="connsiteX31" fmla="*/ 71173 w 2516199"/>
              <a:gd name="connsiteY31" fmla="*/ 1550504 h 1838739"/>
              <a:gd name="connsiteX32" fmla="*/ 140747 w 2516199"/>
              <a:gd name="connsiteY32" fmla="*/ 1630017 h 1838739"/>
              <a:gd name="connsiteX33" fmla="*/ 240138 w 2516199"/>
              <a:gd name="connsiteY33" fmla="*/ 1709530 h 1838739"/>
              <a:gd name="connsiteX34" fmla="*/ 269956 w 2516199"/>
              <a:gd name="connsiteY34" fmla="*/ 1729408 h 1838739"/>
              <a:gd name="connsiteX35" fmla="*/ 289834 w 2516199"/>
              <a:gd name="connsiteY35" fmla="*/ 1749287 h 1838739"/>
              <a:gd name="connsiteX36" fmla="*/ 359408 w 2516199"/>
              <a:gd name="connsiteY36" fmla="*/ 1779104 h 1838739"/>
              <a:gd name="connsiteX37" fmla="*/ 389225 w 2516199"/>
              <a:gd name="connsiteY37" fmla="*/ 1798982 h 1838739"/>
              <a:gd name="connsiteX38" fmla="*/ 448860 w 2516199"/>
              <a:gd name="connsiteY38" fmla="*/ 1818861 h 1838739"/>
              <a:gd name="connsiteX39" fmla="*/ 528373 w 2516199"/>
              <a:gd name="connsiteY39" fmla="*/ 1838739 h 1838739"/>
              <a:gd name="connsiteX40" fmla="*/ 1273808 w 2516199"/>
              <a:gd name="connsiteY40" fmla="*/ 1828800 h 1838739"/>
              <a:gd name="connsiteX41" fmla="*/ 1343382 w 2516199"/>
              <a:gd name="connsiteY41" fmla="*/ 1798982 h 1838739"/>
              <a:gd name="connsiteX42" fmla="*/ 1373199 w 2516199"/>
              <a:gd name="connsiteY42" fmla="*/ 1789043 h 1838739"/>
              <a:gd name="connsiteX43" fmla="*/ 1403017 w 2516199"/>
              <a:gd name="connsiteY43" fmla="*/ 1769165 h 1838739"/>
              <a:gd name="connsiteX44" fmla="*/ 1462651 w 2516199"/>
              <a:gd name="connsiteY44" fmla="*/ 1749287 h 1838739"/>
              <a:gd name="connsiteX45" fmla="*/ 1532225 w 2516199"/>
              <a:gd name="connsiteY45" fmla="*/ 1719469 h 1838739"/>
              <a:gd name="connsiteX46" fmla="*/ 1552104 w 2516199"/>
              <a:gd name="connsiteY46" fmla="*/ 1699591 h 1838739"/>
              <a:gd name="connsiteX47" fmla="*/ 1631617 w 2516199"/>
              <a:gd name="connsiteY47" fmla="*/ 1659835 h 1838739"/>
              <a:gd name="connsiteX48" fmla="*/ 1651495 w 2516199"/>
              <a:gd name="connsiteY48" fmla="*/ 1639956 h 1838739"/>
              <a:gd name="connsiteX49" fmla="*/ 1731008 w 2516199"/>
              <a:gd name="connsiteY49" fmla="*/ 1590261 h 1838739"/>
              <a:gd name="connsiteX50" fmla="*/ 1760825 w 2516199"/>
              <a:gd name="connsiteY50" fmla="*/ 1550504 h 1838739"/>
              <a:gd name="connsiteX51" fmla="*/ 1830399 w 2516199"/>
              <a:gd name="connsiteY51" fmla="*/ 1490869 h 1838739"/>
              <a:gd name="connsiteX52" fmla="*/ 1890034 w 2516199"/>
              <a:gd name="connsiteY52" fmla="*/ 1451113 h 1838739"/>
              <a:gd name="connsiteX53" fmla="*/ 1929791 w 2516199"/>
              <a:gd name="connsiteY53" fmla="*/ 1391478 h 1838739"/>
              <a:gd name="connsiteX54" fmla="*/ 1949669 w 2516199"/>
              <a:gd name="connsiteY54" fmla="*/ 1361661 h 1838739"/>
              <a:gd name="connsiteX55" fmla="*/ 1999365 w 2516199"/>
              <a:gd name="connsiteY55" fmla="*/ 1311965 h 1838739"/>
              <a:gd name="connsiteX56" fmla="*/ 2009304 w 2516199"/>
              <a:gd name="connsiteY56" fmla="*/ 1282148 h 1838739"/>
              <a:gd name="connsiteX57" fmla="*/ 2029182 w 2516199"/>
              <a:gd name="connsiteY57" fmla="*/ 1262269 h 1838739"/>
              <a:gd name="connsiteX58" fmla="*/ 2058999 w 2516199"/>
              <a:gd name="connsiteY58" fmla="*/ 1222513 h 1838739"/>
              <a:gd name="connsiteX59" fmla="*/ 2088817 w 2516199"/>
              <a:gd name="connsiteY59" fmla="*/ 1192695 h 1838739"/>
              <a:gd name="connsiteX60" fmla="*/ 2148451 w 2516199"/>
              <a:gd name="connsiteY60" fmla="*/ 1113182 h 1838739"/>
              <a:gd name="connsiteX61" fmla="*/ 2208086 w 2516199"/>
              <a:gd name="connsiteY61" fmla="*/ 1033669 h 1838739"/>
              <a:gd name="connsiteX62" fmla="*/ 2227965 w 2516199"/>
              <a:gd name="connsiteY62" fmla="*/ 1003852 h 1838739"/>
              <a:gd name="connsiteX63" fmla="*/ 2277660 w 2516199"/>
              <a:gd name="connsiteY63" fmla="*/ 944217 h 1838739"/>
              <a:gd name="connsiteX64" fmla="*/ 2337295 w 2516199"/>
              <a:gd name="connsiteY64" fmla="*/ 864704 h 1838739"/>
              <a:gd name="connsiteX65" fmla="*/ 2367112 w 2516199"/>
              <a:gd name="connsiteY65" fmla="*/ 805069 h 1838739"/>
              <a:gd name="connsiteX66" fmla="*/ 2386991 w 2516199"/>
              <a:gd name="connsiteY66" fmla="*/ 785191 h 1838739"/>
              <a:gd name="connsiteX67" fmla="*/ 2406869 w 2516199"/>
              <a:gd name="connsiteY67" fmla="*/ 755374 h 1838739"/>
              <a:gd name="connsiteX68" fmla="*/ 2446625 w 2516199"/>
              <a:gd name="connsiteY68" fmla="*/ 705678 h 1838739"/>
              <a:gd name="connsiteX69" fmla="*/ 2466504 w 2516199"/>
              <a:gd name="connsiteY69" fmla="*/ 646043 h 1838739"/>
              <a:gd name="connsiteX70" fmla="*/ 2476443 w 2516199"/>
              <a:gd name="connsiteY70" fmla="*/ 616226 h 1838739"/>
              <a:gd name="connsiteX71" fmla="*/ 2496321 w 2516199"/>
              <a:gd name="connsiteY71" fmla="*/ 586408 h 1838739"/>
              <a:gd name="connsiteX72" fmla="*/ 2506260 w 2516199"/>
              <a:gd name="connsiteY72" fmla="*/ 536713 h 1838739"/>
              <a:gd name="connsiteX73" fmla="*/ 2516199 w 2516199"/>
              <a:gd name="connsiteY73" fmla="*/ 496956 h 1838739"/>
              <a:gd name="connsiteX74" fmla="*/ 2496321 w 2516199"/>
              <a:gd name="connsiteY74" fmla="*/ 347869 h 1838739"/>
              <a:gd name="connsiteX75" fmla="*/ 2476443 w 2516199"/>
              <a:gd name="connsiteY75" fmla="*/ 278295 h 1838739"/>
              <a:gd name="connsiteX76" fmla="*/ 2446625 w 2516199"/>
              <a:gd name="connsiteY76" fmla="*/ 258417 h 1838739"/>
              <a:gd name="connsiteX77" fmla="*/ 2426747 w 2516199"/>
              <a:gd name="connsiteY77" fmla="*/ 228600 h 1838739"/>
              <a:gd name="connsiteX78" fmla="*/ 2367112 w 2516199"/>
              <a:gd name="connsiteY78" fmla="*/ 198782 h 1838739"/>
              <a:gd name="connsiteX79" fmla="*/ 2307478 w 2516199"/>
              <a:gd name="connsiteY79" fmla="*/ 149087 h 1838739"/>
              <a:gd name="connsiteX80" fmla="*/ 2277660 w 2516199"/>
              <a:gd name="connsiteY80" fmla="*/ 139148 h 1838739"/>
              <a:gd name="connsiteX81" fmla="*/ 2247843 w 2516199"/>
              <a:gd name="connsiteY81" fmla="*/ 119269 h 1838739"/>
              <a:gd name="connsiteX82" fmla="*/ 2218025 w 2516199"/>
              <a:gd name="connsiteY82" fmla="*/ 109330 h 1838739"/>
              <a:gd name="connsiteX83" fmla="*/ 2178269 w 2516199"/>
              <a:gd name="connsiteY83" fmla="*/ 79513 h 1838739"/>
              <a:gd name="connsiteX84" fmla="*/ 2098756 w 2516199"/>
              <a:gd name="connsiteY84" fmla="*/ 59635 h 1838739"/>
              <a:gd name="connsiteX85" fmla="*/ 2068938 w 2516199"/>
              <a:gd name="connsiteY85" fmla="*/ 49695 h 1838739"/>
              <a:gd name="connsiteX86" fmla="*/ 2039121 w 2516199"/>
              <a:gd name="connsiteY86" fmla="*/ 29817 h 1838739"/>
              <a:gd name="connsiteX87" fmla="*/ 1989425 w 2516199"/>
              <a:gd name="connsiteY87" fmla="*/ 19878 h 1838739"/>
              <a:gd name="connsiteX88" fmla="*/ 1959608 w 2516199"/>
              <a:gd name="connsiteY88" fmla="*/ 9939 h 1838739"/>
              <a:gd name="connsiteX89" fmla="*/ 1830399 w 2516199"/>
              <a:gd name="connsiteY89" fmla="*/ 0 h 1838739"/>
              <a:gd name="connsiteX90" fmla="*/ 1412956 w 2516199"/>
              <a:gd name="connsiteY90" fmla="*/ 9939 h 1838739"/>
              <a:gd name="connsiteX91" fmla="*/ 1303625 w 2516199"/>
              <a:gd name="connsiteY91" fmla="*/ 29817 h 1838739"/>
              <a:gd name="connsiteX92" fmla="*/ 1124721 w 2516199"/>
              <a:gd name="connsiteY92" fmla="*/ 49695 h 1838739"/>
              <a:gd name="connsiteX93" fmla="*/ 1094904 w 2516199"/>
              <a:gd name="connsiteY93" fmla="*/ 59635 h 1838739"/>
              <a:gd name="connsiteX94" fmla="*/ 1025330 w 2516199"/>
              <a:gd name="connsiteY94" fmla="*/ 79513 h 1838739"/>
              <a:gd name="connsiteX95" fmla="*/ 1005451 w 2516199"/>
              <a:gd name="connsiteY95" fmla="*/ 89452 h 1838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516199" h="1838739">
                <a:moveTo>
                  <a:pt x="1045208" y="39756"/>
                </a:moveTo>
                <a:cubicBezTo>
                  <a:pt x="1025330" y="43069"/>
                  <a:pt x="1005015" y="44392"/>
                  <a:pt x="985573" y="49695"/>
                </a:cubicBezTo>
                <a:cubicBezTo>
                  <a:pt x="968361" y="54389"/>
                  <a:pt x="952804" y="63932"/>
                  <a:pt x="935878" y="69574"/>
                </a:cubicBezTo>
                <a:cubicBezTo>
                  <a:pt x="922919" y="73894"/>
                  <a:pt x="909373" y="76200"/>
                  <a:pt x="896121" y="79513"/>
                </a:cubicBezTo>
                <a:cubicBezTo>
                  <a:pt x="882869" y="86139"/>
                  <a:pt x="868693" y="91173"/>
                  <a:pt x="856365" y="99391"/>
                </a:cubicBezTo>
                <a:cubicBezTo>
                  <a:pt x="848568" y="104589"/>
                  <a:pt x="843803" y="113415"/>
                  <a:pt x="836486" y="119269"/>
                </a:cubicBezTo>
                <a:cubicBezTo>
                  <a:pt x="827158" y="126731"/>
                  <a:pt x="816225" y="131981"/>
                  <a:pt x="806669" y="139148"/>
                </a:cubicBezTo>
                <a:cubicBezTo>
                  <a:pt x="789698" y="151876"/>
                  <a:pt x="774624" y="167137"/>
                  <a:pt x="756973" y="178904"/>
                </a:cubicBezTo>
                <a:cubicBezTo>
                  <a:pt x="744645" y="187122"/>
                  <a:pt x="729273" y="190170"/>
                  <a:pt x="717217" y="198782"/>
                </a:cubicBezTo>
                <a:cubicBezTo>
                  <a:pt x="653447" y="244332"/>
                  <a:pt x="724643" y="219289"/>
                  <a:pt x="647643" y="238539"/>
                </a:cubicBezTo>
                <a:cubicBezTo>
                  <a:pt x="637704" y="248478"/>
                  <a:pt x="629520" y="260559"/>
                  <a:pt x="617825" y="268356"/>
                </a:cubicBezTo>
                <a:cubicBezTo>
                  <a:pt x="609108" y="274167"/>
                  <a:pt x="596056" y="271588"/>
                  <a:pt x="588008" y="278295"/>
                </a:cubicBezTo>
                <a:cubicBezTo>
                  <a:pt x="575282" y="288900"/>
                  <a:pt x="569463" y="305913"/>
                  <a:pt x="558191" y="318052"/>
                </a:cubicBezTo>
                <a:cubicBezTo>
                  <a:pt x="526309" y="352386"/>
                  <a:pt x="491930" y="384312"/>
                  <a:pt x="458799" y="417443"/>
                </a:cubicBezTo>
                <a:cubicBezTo>
                  <a:pt x="448860" y="427382"/>
                  <a:pt x="437416" y="436016"/>
                  <a:pt x="428982" y="447261"/>
                </a:cubicBezTo>
                <a:cubicBezTo>
                  <a:pt x="419043" y="460513"/>
                  <a:pt x="410358" y="474806"/>
                  <a:pt x="399165" y="487017"/>
                </a:cubicBezTo>
                <a:cubicBezTo>
                  <a:pt x="373837" y="514648"/>
                  <a:pt x="342140" y="536543"/>
                  <a:pt x="319651" y="566530"/>
                </a:cubicBezTo>
                <a:cubicBezTo>
                  <a:pt x="309712" y="579782"/>
                  <a:pt x="300916" y="593974"/>
                  <a:pt x="289834" y="606287"/>
                </a:cubicBezTo>
                <a:cubicBezTo>
                  <a:pt x="271028" y="627182"/>
                  <a:pt x="250077" y="646043"/>
                  <a:pt x="230199" y="665921"/>
                </a:cubicBezTo>
                <a:cubicBezTo>
                  <a:pt x="223573" y="672547"/>
                  <a:pt x="215519" y="678003"/>
                  <a:pt x="210321" y="685800"/>
                </a:cubicBezTo>
                <a:cubicBezTo>
                  <a:pt x="203695" y="695739"/>
                  <a:pt x="196703" y="705444"/>
                  <a:pt x="190443" y="715617"/>
                </a:cubicBezTo>
                <a:cubicBezTo>
                  <a:pt x="170194" y="748522"/>
                  <a:pt x="143026" y="778354"/>
                  <a:pt x="130808" y="815008"/>
                </a:cubicBezTo>
                <a:cubicBezTo>
                  <a:pt x="127495" y="824947"/>
                  <a:pt x="124996" y="835196"/>
                  <a:pt x="120869" y="844826"/>
                </a:cubicBezTo>
                <a:cubicBezTo>
                  <a:pt x="115033" y="858444"/>
                  <a:pt x="107008" y="871043"/>
                  <a:pt x="100991" y="884582"/>
                </a:cubicBezTo>
                <a:cubicBezTo>
                  <a:pt x="93901" y="900533"/>
                  <a:pt x="76959" y="942879"/>
                  <a:pt x="71173" y="964095"/>
                </a:cubicBezTo>
                <a:cubicBezTo>
                  <a:pt x="63985" y="990452"/>
                  <a:pt x="56653" y="1016818"/>
                  <a:pt x="51295" y="1043608"/>
                </a:cubicBezTo>
                <a:cubicBezTo>
                  <a:pt x="43412" y="1083026"/>
                  <a:pt x="33464" y="1136860"/>
                  <a:pt x="21478" y="1172817"/>
                </a:cubicBezTo>
                <a:lnTo>
                  <a:pt x="11538" y="1202635"/>
                </a:lnTo>
                <a:cubicBezTo>
                  <a:pt x="-3416" y="1307316"/>
                  <a:pt x="-4271" y="1279017"/>
                  <a:pt x="11538" y="1421295"/>
                </a:cubicBezTo>
                <a:cubicBezTo>
                  <a:pt x="13460" y="1438596"/>
                  <a:pt x="34757" y="1479320"/>
                  <a:pt x="41356" y="1490869"/>
                </a:cubicBezTo>
                <a:cubicBezTo>
                  <a:pt x="47283" y="1501241"/>
                  <a:pt x="55892" y="1510003"/>
                  <a:pt x="61234" y="1520687"/>
                </a:cubicBezTo>
                <a:cubicBezTo>
                  <a:pt x="65919" y="1530058"/>
                  <a:pt x="66085" y="1541346"/>
                  <a:pt x="71173" y="1550504"/>
                </a:cubicBezTo>
                <a:cubicBezTo>
                  <a:pt x="105278" y="1611893"/>
                  <a:pt x="97190" y="1600979"/>
                  <a:pt x="140747" y="1630017"/>
                </a:cubicBezTo>
                <a:cubicBezTo>
                  <a:pt x="179674" y="1688410"/>
                  <a:pt x="146015" y="1646783"/>
                  <a:pt x="240138" y="1709530"/>
                </a:cubicBezTo>
                <a:cubicBezTo>
                  <a:pt x="250077" y="1716156"/>
                  <a:pt x="260628" y="1721946"/>
                  <a:pt x="269956" y="1729408"/>
                </a:cubicBezTo>
                <a:cubicBezTo>
                  <a:pt x="277273" y="1735262"/>
                  <a:pt x="282037" y="1744089"/>
                  <a:pt x="289834" y="1749287"/>
                </a:cubicBezTo>
                <a:cubicBezTo>
                  <a:pt x="351875" y="1790648"/>
                  <a:pt x="306404" y="1752602"/>
                  <a:pt x="359408" y="1779104"/>
                </a:cubicBezTo>
                <a:cubicBezTo>
                  <a:pt x="370092" y="1784446"/>
                  <a:pt x="378309" y="1794131"/>
                  <a:pt x="389225" y="1798982"/>
                </a:cubicBezTo>
                <a:cubicBezTo>
                  <a:pt x="408373" y="1807492"/>
                  <a:pt x="428982" y="1812235"/>
                  <a:pt x="448860" y="1818861"/>
                </a:cubicBezTo>
                <a:cubicBezTo>
                  <a:pt x="494699" y="1834141"/>
                  <a:pt x="468413" y="1826747"/>
                  <a:pt x="528373" y="1838739"/>
                </a:cubicBezTo>
                <a:lnTo>
                  <a:pt x="1273808" y="1828800"/>
                </a:lnTo>
                <a:cubicBezTo>
                  <a:pt x="1317388" y="1827697"/>
                  <a:pt x="1308990" y="1816179"/>
                  <a:pt x="1343382" y="1798982"/>
                </a:cubicBezTo>
                <a:cubicBezTo>
                  <a:pt x="1352753" y="1794297"/>
                  <a:pt x="1363828" y="1793728"/>
                  <a:pt x="1373199" y="1789043"/>
                </a:cubicBezTo>
                <a:cubicBezTo>
                  <a:pt x="1383883" y="1783701"/>
                  <a:pt x="1392101" y="1774016"/>
                  <a:pt x="1403017" y="1769165"/>
                </a:cubicBezTo>
                <a:cubicBezTo>
                  <a:pt x="1422164" y="1760655"/>
                  <a:pt x="1443910" y="1758658"/>
                  <a:pt x="1462651" y="1749287"/>
                </a:cubicBezTo>
                <a:cubicBezTo>
                  <a:pt x="1511779" y="1724723"/>
                  <a:pt x="1488352" y="1734093"/>
                  <a:pt x="1532225" y="1719469"/>
                </a:cubicBezTo>
                <a:cubicBezTo>
                  <a:pt x="1538851" y="1712843"/>
                  <a:pt x="1544069" y="1704412"/>
                  <a:pt x="1552104" y="1699591"/>
                </a:cubicBezTo>
                <a:cubicBezTo>
                  <a:pt x="1577514" y="1684345"/>
                  <a:pt x="1631617" y="1659835"/>
                  <a:pt x="1631617" y="1659835"/>
                </a:cubicBezTo>
                <a:cubicBezTo>
                  <a:pt x="1638243" y="1653209"/>
                  <a:pt x="1643698" y="1645154"/>
                  <a:pt x="1651495" y="1639956"/>
                </a:cubicBezTo>
                <a:cubicBezTo>
                  <a:pt x="1698733" y="1608463"/>
                  <a:pt x="1687598" y="1633671"/>
                  <a:pt x="1731008" y="1590261"/>
                </a:cubicBezTo>
                <a:cubicBezTo>
                  <a:pt x="1742721" y="1578548"/>
                  <a:pt x="1750220" y="1563230"/>
                  <a:pt x="1760825" y="1550504"/>
                </a:cubicBezTo>
                <a:cubicBezTo>
                  <a:pt x="1780045" y="1527440"/>
                  <a:pt x="1808837" y="1509736"/>
                  <a:pt x="1830399" y="1490869"/>
                </a:cubicBezTo>
                <a:cubicBezTo>
                  <a:pt x="1876213" y="1450781"/>
                  <a:pt x="1840481" y="1467631"/>
                  <a:pt x="1890034" y="1451113"/>
                </a:cubicBezTo>
                <a:cubicBezTo>
                  <a:pt x="1907501" y="1398711"/>
                  <a:pt x="1888428" y="1441112"/>
                  <a:pt x="1929791" y="1391478"/>
                </a:cubicBezTo>
                <a:cubicBezTo>
                  <a:pt x="1937438" y="1382302"/>
                  <a:pt x="1941803" y="1370651"/>
                  <a:pt x="1949669" y="1361661"/>
                </a:cubicBezTo>
                <a:cubicBezTo>
                  <a:pt x="1965096" y="1344030"/>
                  <a:pt x="1999365" y="1311965"/>
                  <a:pt x="1999365" y="1311965"/>
                </a:cubicBezTo>
                <a:cubicBezTo>
                  <a:pt x="2002678" y="1302026"/>
                  <a:pt x="2003914" y="1291132"/>
                  <a:pt x="2009304" y="1282148"/>
                </a:cubicBezTo>
                <a:cubicBezTo>
                  <a:pt x="2014125" y="1274113"/>
                  <a:pt x="2023183" y="1269468"/>
                  <a:pt x="2029182" y="1262269"/>
                </a:cubicBezTo>
                <a:cubicBezTo>
                  <a:pt x="2039787" y="1249543"/>
                  <a:pt x="2048219" y="1235090"/>
                  <a:pt x="2058999" y="1222513"/>
                </a:cubicBezTo>
                <a:cubicBezTo>
                  <a:pt x="2068147" y="1211841"/>
                  <a:pt x="2079916" y="1203574"/>
                  <a:pt x="2088817" y="1192695"/>
                </a:cubicBezTo>
                <a:cubicBezTo>
                  <a:pt x="2109796" y="1167054"/>
                  <a:pt x="2128573" y="1139686"/>
                  <a:pt x="2148451" y="1113182"/>
                </a:cubicBezTo>
                <a:cubicBezTo>
                  <a:pt x="2148471" y="1113155"/>
                  <a:pt x="2208067" y="1033697"/>
                  <a:pt x="2208086" y="1033669"/>
                </a:cubicBezTo>
                <a:cubicBezTo>
                  <a:pt x="2214712" y="1023730"/>
                  <a:pt x="2220318" y="1013029"/>
                  <a:pt x="2227965" y="1003852"/>
                </a:cubicBezTo>
                <a:cubicBezTo>
                  <a:pt x="2333209" y="877562"/>
                  <a:pt x="2193062" y="1060540"/>
                  <a:pt x="2277660" y="944217"/>
                </a:cubicBezTo>
                <a:cubicBezTo>
                  <a:pt x="2297146" y="917423"/>
                  <a:pt x="2337295" y="864704"/>
                  <a:pt x="2337295" y="864704"/>
                </a:cubicBezTo>
                <a:cubicBezTo>
                  <a:pt x="2347792" y="833213"/>
                  <a:pt x="2345093" y="832592"/>
                  <a:pt x="2367112" y="805069"/>
                </a:cubicBezTo>
                <a:cubicBezTo>
                  <a:pt x="2372966" y="797752"/>
                  <a:pt x="2381137" y="792508"/>
                  <a:pt x="2386991" y="785191"/>
                </a:cubicBezTo>
                <a:cubicBezTo>
                  <a:pt x="2394453" y="775863"/>
                  <a:pt x="2399407" y="764702"/>
                  <a:pt x="2406869" y="755374"/>
                </a:cubicBezTo>
                <a:cubicBezTo>
                  <a:pt x="2427520" y="729560"/>
                  <a:pt x="2431330" y="740091"/>
                  <a:pt x="2446625" y="705678"/>
                </a:cubicBezTo>
                <a:cubicBezTo>
                  <a:pt x="2455135" y="686530"/>
                  <a:pt x="2459878" y="665921"/>
                  <a:pt x="2466504" y="646043"/>
                </a:cubicBezTo>
                <a:cubicBezTo>
                  <a:pt x="2469817" y="636104"/>
                  <a:pt x="2470632" y="624943"/>
                  <a:pt x="2476443" y="616226"/>
                </a:cubicBezTo>
                <a:lnTo>
                  <a:pt x="2496321" y="586408"/>
                </a:lnTo>
                <a:cubicBezTo>
                  <a:pt x="2499634" y="569843"/>
                  <a:pt x="2502595" y="553204"/>
                  <a:pt x="2506260" y="536713"/>
                </a:cubicBezTo>
                <a:cubicBezTo>
                  <a:pt x="2509223" y="523378"/>
                  <a:pt x="2516199" y="510616"/>
                  <a:pt x="2516199" y="496956"/>
                </a:cubicBezTo>
                <a:cubicBezTo>
                  <a:pt x="2516199" y="362142"/>
                  <a:pt x="2516037" y="416875"/>
                  <a:pt x="2496321" y="347869"/>
                </a:cubicBezTo>
                <a:cubicBezTo>
                  <a:pt x="2495528" y="345092"/>
                  <a:pt x="2481738" y="284914"/>
                  <a:pt x="2476443" y="278295"/>
                </a:cubicBezTo>
                <a:cubicBezTo>
                  <a:pt x="2468981" y="268967"/>
                  <a:pt x="2456564" y="265043"/>
                  <a:pt x="2446625" y="258417"/>
                </a:cubicBezTo>
                <a:cubicBezTo>
                  <a:pt x="2439999" y="248478"/>
                  <a:pt x="2435193" y="237047"/>
                  <a:pt x="2426747" y="228600"/>
                </a:cubicBezTo>
                <a:cubicBezTo>
                  <a:pt x="2407478" y="209331"/>
                  <a:pt x="2391365" y="206866"/>
                  <a:pt x="2367112" y="198782"/>
                </a:cubicBezTo>
                <a:cubicBezTo>
                  <a:pt x="2345131" y="176801"/>
                  <a:pt x="2335152" y="162924"/>
                  <a:pt x="2307478" y="149087"/>
                </a:cubicBezTo>
                <a:cubicBezTo>
                  <a:pt x="2298107" y="144402"/>
                  <a:pt x="2287599" y="142461"/>
                  <a:pt x="2277660" y="139148"/>
                </a:cubicBezTo>
                <a:cubicBezTo>
                  <a:pt x="2267721" y="132522"/>
                  <a:pt x="2258527" y="124611"/>
                  <a:pt x="2247843" y="119269"/>
                </a:cubicBezTo>
                <a:cubicBezTo>
                  <a:pt x="2238472" y="114584"/>
                  <a:pt x="2227122" y="114528"/>
                  <a:pt x="2218025" y="109330"/>
                </a:cubicBezTo>
                <a:cubicBezTo>
                  <a:pt x="2203643" y="101112"/>
                  <a:pt x="2193560" y="85884"/>
                  <a:pt x="2178269" y="79513"/>
                </a:cubicBezTo>
                <a:cubicBezTo>
                  <a:pt x="2153050" y="69005"/>
                  <a:pt x="2124674" y="68275"/>
                  <a:pt x="2098756" y="59635"/>
                </a:cubicBezTo>
                <a:cubicBezTo>
                  <a:pt x="2088817" y="56322"/>
                  <a:pt x="2078309" y="54381"/>
                  <a:pt x="2068938" y="49695"/>
                </a:cubicBezTo>
                <a:cubicBezTo>
                  <a:pt x="2058254" y="44353"/>
                  <a:pt x="2050306" y="34011"/>
                  <a:pt x="2039121" y="29817"/>
                </a:cubicBezTo>
                <a:cubicBezTo>
                  <a:pt x="2023303" y="23885"/>
                  <a:pt x="2005814" y="23975"/>
                  <a:pt x="1989425" y="19878"/>
                </a:cubicBezTo>
                <a:cubicBezTo>
                  <a:pt x="1979261" y="17337"/>
                  <a:pt x="1970004" y="11238"/>
                  <a:pt x="1959608" y="9939"/>
                </a:cubicBezTo>
                <a:cubicBezTo>
                  <a:pt x="1916745" y="4581"/>
                  <a:pt x="1873469" y="3313"/>
                  <a:pt x="1830399" y="0"/>
                </a:cubicBezTo>
                <a:lnTo>
                  <a:pt x="1412956" y="9939"/>
                </a:lnTo>
                <a:cubicBezTo>
                  <a:pt x="1390861" y="10860"/>
                  <a:pt x="1327645" y="25814"/>
                  <a:pt x="1303625" y="29817"/>
                </a:cubicBezTo>
                <a:cubicBezTo>
                  <a:pt x="1231076" y="41908"/>
                  <a:pt x="1205442" y="42357"/>
                  <a:pt x="1124721" y="49695"/>
                </a:cubicBezTo>
                <a:cubicBezTo>
                  <a:pt x="1114782" y="53008"/>
                  <a:pt x="1104978" y="56757"/>
                  <a:pt x="1094904" y="59635"/>
                </a:cubicBezTo>
                <a:cubicBezTo>
                  <a:pt x="1061910" y="69062"/>
                  <a:pt x="1055124" y="67595"/>
                  <a:pt x="1025330" y="79513"/>
                </a:cubicBezTo>
                <a:cubicBezTo>
                  <a:pt x="1018451" y="82264"/>
                  <a:pt x="1012077" y="86139"/>
                  <a:pt x="1005451" y="894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5147694" y="1222514"/>
            <a:ext cx="3101785" cy="2812774"/>
          </a:xfrm>
          <a:custGeom>
            <a:avLst/>
            <a:gdLst>
              <a:gd name="connsiteX0" fmla="*/ 1491646 w 3101785"/>
              <a:gd name="connsiteY0" fmla="*/ 168965 h 2812774"/>
              <a:gd name="connsiteX1" fmla="*/ 1461829 w 3101785"/>
              <a:gd name="connsiteY1" fmla="*/ 298174 h 2812774"/>
              <a:gd name="connsiteX2" fmla="*/ 1441950 w 3101785"/>
              <a:gd name="connsiteY2" fmla="*/ 318052 h 2812774"/>
              <a:gd name="connsiteX3" fmla="*/ 1422072 w 3101785"/>
              <a:gd name="connsiteY3" fmla="*/ 387626 h 2812774"/>
              <a:gd name="connsiteX4" fmla="*/ 1412133 w 3101785"/>
              <a:gd name="connsiteY4" fmla="*/ 427383 h 2812774"/>
              <a:gd name="connsiteX5" fmla="*/ 1392255 w 3101785"/>
              <a:gd name="connsiteY5" fmla="*/ 457200 h 2812774"/>
              <a:gd name="connsiteX6" fmla="*/ 1372377 w 3101785"/>
              <a:gd name="connsiteY6" fmla="*/ 516835 h 2812774"/>
              <a:gd name="connsiteX7" fmla="*/ 1342559 w 3101785"/>
              <a:gd name="connsiteY7" fmla="*/ 606287 h 2812774"/>
              <a:gd name="connsiteX8" fmla="*/ 1322681 w 3101785"/>
              <a:gd name="connsiteY8" fmla="*/ 665922 h 2812774"/>
              <a:gd name="connsiteX9" fmla="*/ 1312742 w 3101785"/>
              <a:gd name="connsiteY9" fmla="*/ 695739 h 2812774"/>
              <a:gd name="connsiteX10" fmla="*/ 1272985 w 3101785"/>
              <a:gd name="connsiteY10" fmla="*/ 755374 h 2812774"/>
              <a:gd name="connsiteX11" fmla="*/ 1233229 w 3101785"/>
              <a:gd name="connsiteY11" fmla="*/ 844826 h 2812774"/>
              <a:gd name="connsiteX12" fmla="*/ 1213350 w 3101785"/>
              <a:gd name="connsiteY12" fmla="*/ 904461 h 2812774"/>
              <a:gd name="connsiteX13" fmla="*/ 1203411 w 3101785"/>
              <a:gd name="connsiteY13" fmla="*/ 944217 h 2812774"/>
              <a:gd name="connsiteX14" fmla="*/ 1183533 w 3101785"/>
              <a:gd name="connsiteY14" fmla="*/ 964096 h 2812774"/>
              <a:gd name="connsiteX15" fmla="*/ 1153716 w 3101785"/>
              <a:gd name="connsiteY15" fmla="*/ 1023730 h 2812774"/>
              <a:gd name="connsiteX16" fmla="*/ 1123898 w 3101785"/>
              <a:gd name="connsiteY16" fmla="*/ 1073426 h 2812774"/>
              <a:gd name="connsiteX17" fmla="*/ 1084142 w 3101785"/>
              <a:gd name="connsiteY17" fmla="*/ 1162878 h 2812774"/>
              <a:gd name="connsiteX18" fmla="*/ 1064264 w 3101785"/>
              <a:gd name="connsiteY18" fmla="*/ 1182757 h 2812774"/>
              <a:gd name="connsiteX19" fmla="*/ 1054324 w 3101785"/>
              <a:gd name="connsiteY19" fmla="*/ 1212574 h 2812774"/>
              <a:gd name="connsiteX20" fmla="*/ 1014568 w 3101785"/>
              <a:gd name="connsiteY20" fmla="*/ 1262270 h 2812774"/>
              <a:gd name="connsiteX21" fmla="*/ 984750 w 3101785"/>
              <a:gd name="connsiteY21" fmla="*/ 1311965 h 2812774"/>
              <a:gd name="connsiteX22" fmla="*/ 944994 w 3101785"/>
              <a:gd name="connsiteY22" fmla="*/ 1371600 h 2812774"/>
              <a:gd name="connsiteX23" fmla="*/ 895298 w 3101785"/>
              <a:gd name="connsiteY23" fmla="*/ 1431235 h 2812774"/>
              <a:gd name="connsiteX24" fmla="*/ 885359 w 3101785"/>
              <a:gd name="connsiteY24" fmla="*/ 1461052 h 2812774"/>
              <a:gd name="connsiteX25" fmla="*/ 795907 w 3101785"/>
              <a:gd name="connsiteY25" fmla="*/ 1540565 h 2812774"/>
              <a:gd name="connsiteX26" fmla="*/ 776029 w 3101785"/>
              <a:gd name="connsiteY26" fmla="*/ 1560444 h 2812774"/>
              <a:gd name="connsiteX27" fmla="*/ 756150 w 3101785"/>
              <a:gd name="connsiteY27" fmla="*/ 1590261 h 2812774"/>
              <a:gd name="connsiteX28" fmla="*/ 726333 w 3101785"/>
              <a:gd name="connsiteY28" fmla="*/ 1600200 h 2812774"/>
              <a:gd name="connsiteX29" fmla="*/ 706455 w 3101785"/>
              <a:gd name="connsiteY29" fmla="*/ 1630017 h 2812774"/>
              <a:gd name="connsiteX30" fmla="*/ 646820 w 3101785"/>
              <a:gd name="connsiteY30" fmla="*/ 1659835 h 2812774"/>
              <a:gd name="connsiteX31" fmla="*/ 607064 w 3101785"/>
              <a:gd name="connsiteY31" fmla="*/ 1679713 h 2812774"/>
              <a:gd name="connsiteX32" fmla="*/ 587185 w 3101785"/>
              <a:gd name="connsiteY32" fmla="*/ 1699591 h 2812774"/>
              <a:gd name="connsiteX33" fmla="*/ 527550 w 3101785"/>
              <a:gd name="connsiteY33" fmla="*/ 1719470 h 2812774"/>
              <a:gd name="connsiteX34" fmla="*/ 467916 w 3101785"/>
              <a:gd name="connsiteY34" fmla="*/ 1759226 h 2812774"/>
              <a:gd name="connsiteX35" fmla="*/ 408281 w 3101785"/>
              <a:gd name="connsiteY35" fmla="*/ 1789044 h 2812774"/>
              <a:gd name="connsiteX36" fmla="*/ 378464 w 3101785"/>
              <a:gd name="connsiteY36" fmla="*/ 1808922 h 2812774"/>
              <a:gd name="connsiteX37" fmla="*/ 358585 w 3101785"/>
              <a:gd name="connsiteY37" fmla="*/ 1828800 h 2812774"/>
              <a:gd name="connsiteX38" fmla="*/ 298950 w 3101785"/>
              <a:gd name="connsiteY38" fmla="*/ 1858617 h 2812774"/>
              <a:gd name="connsiteX39" fmla="*/ 279072 w 3101785"/>
              <a:gd name="connsiteY39" fmla="*/ 1878496 h 2812774"/>
              <a:gd name="connsiteX40" fmla="*/ 249255 w 3101785"/>
              <a:gd name="connsiteY40" fmla="*/ 1898374 h 2812774"/>
              <a:gd name="connsiteX41" fmla="*/ 199559 w 3101785"/>
              <a:gd name="connsiteY41" fmla="*/ 1948070 h 2812774"/>
              <a:gd name="connsiteX42" fmla="*/ 169742 w 3101785"/>
              <a:gd name="connsiteY42" fmla="*/ 1967948 h 2812774"/>
              <a:gd name="connsiteX43" fmla="*/ 100168 w 3101785"/>
              <a:gd name="connsiteY43" fmla="*/ 2047461 h 2812774"/>
              <a:gd name="connsiteX44" fmla="*/ 70350 w 3101785"/>
              <a:gd name="connsiteY44" fmla="*/ 2077278 h 2812774"/>
              <a:gd name="connsiteX45" fmla="*/ 60411 w 3101785"/>
              <a:gd name="connsiteY45" fmla="*/ 2107096 h 2812774"/>
              <a:gd name="connsiteX46" fmla="*/ 40533 w 3101785"/>
              <a:gd name="connsiteY46" fmla="*/ 2136913 h 2812774"/>
              <a:gd name="connsiteX47" fmla="*/ 20655 w 3101785"/>
              <a:gd name="connsiteY47" fmla="*/ 2196548 h 2812774"/>
              <a:gd name="connsiteX48" fmla="*/ 10716 w 3101785"/>
              <a:gd name="connsiteY48" fmla="*/ 2226365 h 2812774"/>
              <a:gd name="connsiteX49" fmla="*/ 777 w 3101785"/>
              <a:gd name="connsiteY49" fmla="*/ 2256183 h 2812774"/>
              <a:gd name="connsiteX50" fmla="*/ 30594 w 3101785"/>
              <a:gd name="connsiteY50" fmla="*/ 2524539 h 2812774"/>
              <a:gd name="connsiteX51" fmla="*/ 50472 w 3101785"/>
              <a:gd name="connsiteY51" fmla="*/ 2554357 h 2812774"/>
              <a:gd name="connsiteX52" fmla="*/ 60411 w 3101785"/>
              <a:gd name="connsiteY52" fmla="*/ 2584174 h 2812774"/>
              <a:gd name="connsiteX53" fmla="*/ 110107 w 3101785"/>
              <a:gd name="connsiteY53" fmla="*/ 2623930 h 2812774"/>
              <a:gd name="connsiteX54" fmla="*/ 149864 w 3101785"/>
              <a:gd name="connsiteY54" fmla="*/ 2673626 h 2812774"/>
              <a:gd name="connsiteX55" fmla="*/ 179681 w 3101785"/>
              <a:gd name="connsiteY55" fmla="*/ 2683565 h 2812774"/>
              <a:gd name="connsiteX56" fmla="*/ 199559 w 3101785"/>
              <a:gd name="connsiteY56" fmla="*/ 2703444 h 2812774"/>
              <a:gd name="connsiteX57" fmla="*/ 239316 w 3101785"/>
              <a:gd name="connsiteY57" fmla="*/ 2713383 h 2812774"/>
              <a:gd name="connsiteX58" fmla="*/ 298950 w 3101785"/>
              <a:gd name="connsiteY58" fmla="*/ 2733261 h 2812774"/>
              <a:gd name="connsiteX59" fmla="*/ 378464 w 3101785"/>
              <a:gd name="connsiteY59" fmla="*/ 2763078 h 2812774"/>
              <a:gd name="connsiteX60" fmla="*/ 438098 w 3101785"/>
              <a:gd name="connsiteY60" fmla="*/ 2782957 h 2812774"/>
              <a:gd name="connsiteX61" fmla="*/ 517611 w 3101785"/>
              <a:gd name="connsiteY61" fmla="*/ 2802835 h 2812774"/>
              <a:gd name="connsiteX62" fmla="*/ 666698 w 3101785"/>
              <a:gd name="connsiteY62" fmla="*/ 2812774 h 2812774"/>
              <a:gd name="connsiteX63" fmla="*/ 1352498 w 3101785"/>
              <a:gd name="connsiteY63" fmla="*/ 2792896 h 2812774"/>
              <a:gd name="connsiteX64" fmla="*/ 1382316 w 3101785"/>
              <a:gd name="connsiteY64" fmla="*/ 2782957 h 2812774"/>
              <a:gd name="connsiteX65" fmla="*/ 1432011 w 3101785"/>
              <a:gd name="connsiteY65" fmla="*/ 2773017 h 2812774"/>
              <a:gd name="connsiteX66" fmla="*/ 1461829 w 3101785"/>
              <a:gd name="connsiteY66" fmla="*/ 2763078 h 2812774"/>
              <a:gd name="connsiteX67" fmla="*/ 1511524 w 3101785"/>
              <a:gd name="connsiteY67" fmla="*/ 2753139 h 2812774"/>
              <a:gd name="connsiteX68" fmla="*/ 1541342 w 3101785"/>
              <a:gd name="connsiteY68" fmla="*/ 2743200 h 2812774"/>
              <a:gd name="connsiteX69" fmla="*/ 1591037 w 3101785"/>
              <a:gd name="connsiteY69" fmla="*/ 2733261 h 2812774"/>
              <a:gd name="connsiteX70" fmla="*/ 1640733 w 3101785"/>
              <a:gd name="connsiteY70" fmla="*/ 2713383 h 2812774"/>
              <a:gd name="connsiteX71" fmla="*/ 1690429 w 3101785"/>
              <a:gd name="connsiteY71" fmla="*/ 2703444 h 2812774"/>
              <a:gd name="connsiteX72" fmla="*/ 1760003 w 3101785"/>
              <a:gd name="connsiteY72" fmla="*/ 2683565 h 2812774"/>
              <a:gd name="connsiteX73" fmla="*/ 1819637 w 3101785"/>
              <a:gd name="connsiteY73" fmla="*/ 2673626 h 2812774"/>
              <a:gd name="connsiteX74" fmla="*/ 1869333 w 3101785"/>
              <a:gd name="connsiteY74" fmla="*/ 2643809 h 2812774"/>
              <a:gd name="connsiteX75" fmla="*/ 1948846 w 3101785"/>
              <a:gd name="connsiteY75" fmla="*/ 2613991 h 2812774"/>
              <a:gd name="connsiteX76" fmla="*/ 2048237 w 3101785"/>
              <a:gd name="connsiteY76" fmla="*/ 2564296 h 2812774"/>
              <a:gd name="connsiteX77" fmla="*/ 2087994 w 3101785"/>
              <a:gd name="connsiteY77" fmla="*/ 2534478 h 2812774"/>
              <a:gd name="connsiteX78" fmla="*/ 2137690 w 3101785"/>
              <a:gd name="connsiteY78" fmla="*/ 2514600 h 2812774"/>
              <a:gd name="connsiteX79" fmla="*/ 2177446 w 3101785"/>
              <a:gd name="connsiteY79" fmla="*/ 2494722 h 2812774"/>
              <a:gd name="connsiteX80" fmla="*/ 2237081 w 3101785"/>
              <a:gd name="connsiteY80" fmla="*/ 2484783 h 2812774"/>
              <a:gd name="connsiteX81" fmla="*/ 2286777 w 3101785"/>
              <a:gd name="connsiteY81" fmla="*/ 2474844 h 2812774"/>
              <a:gd name="connsiteX82" fmla="*/ 2326533 w 3101785"/>
              <a:gd name="connsiteY82" fmla="*/ 2464904 h 2812774"/>
              <a:gd name="connsiteX83" fmla="*/ 2505437 w 3101785"/>
              <a:gd name="connsiteY83" fmla="*/ 2445026 h 2812774"/>
              <a:gd name="connsiteX84" fmla="*/ 2555133 w 3101785"/>
              <a:gd name="connsiteY84" fmla="*/ 2435087 h 2812774"/>
              <a:gd name="connsiteX85" fmla="*/ 2674403 w 3101785"/>
              <a:gd name="connsiteY85" fmla="*/ 2425148 h 2812774"/>
              <a:gd name="connsiteX86" fmla="*/ 2753916 w 3101785"/>
              <a:gd name="connsiteY86" fmla="*/ 2405270 h 2812774"/>
              <a:gd name="connsiteX87" fmla="*/ 2823490 w 3101785"/>
              <a:gd name="connsiteY87" fmla="*/ 2375452 h 2812774"/>
              <a:gd name="connsiteX88" fmla="*/ 2883124 w 3101785"/>
              <a:gd name="connsiteY88" fmla="*/ 2335696 h 2812774"/>
              <a:gd name="connsiteX89" fmla="*/ 2912942 w 3101785"/>
              <a:gd name="connsiteY89" fmla="*/ 2315817 h 2812774"/>
              <a:gd name="connsiteX90" fmla="*/ 2952698 w 3101785"/>
              <a:gd name="connsiteY90" fmla="*/ 2256183 h 2812774"/>
              <a:gd name="connsiteX91" fmla="*/ 2972577 w 3101785"/>
              <a:gd name="connsiteY91" fmla="*/ 2226365 h 2812774"/>
              <a:gd name="connsiteX92" fmla="*/ 3032211 w 3101785"/>
              <a:gd name="connsiteY92" fmla="*/ 2166730 h 2812774"/>
              <a:gd name="connsiteX93" fmla="*/ 3052090 w 3101785"/>
              <a:gd name="connsiteY93" fmla="*/ 2107096 h 2812774"/>
              <a:gd name="connsiteX94" fmla="*/ 3062029 w 3101785"/>
              <a:gd name="connsiteY94" fmla="*/ 2057400 h 2812774"/>
              <a:gd name="connsiteX95" fmla="*/ 3081907 w 3101785"/>
              <a:gd name="connsiteY95" fmla="*/ 2007704 h 2812774"/>
              <a:gd name="connsiteX96" fmla="*/ 3101785 w 3101785"/>
              <a:gd name="connsiteY96" fmla="*/ 1918252 h 2812774"/>
              <a:gd name="connsiteX97" fmla="*/ 3081907 w 3101785"/>
              <a:gd name="connsiteY97" fmla="*/ 1480930 h 2812774"/>
              <a:gd name="connsiteX98" fmla="*/ 3052090 w 3101785"/>
              <a:gd name="connsiteY98" fmla="*/ 1331844 h 2812774"/>
              <a:gd name="connsiteX99" fmla="*/ 3032211 w 3101785"/>
              <a:gd name="connsiteY99" fmla="*/ 1302026 h 2812774"/>
              <a:gd name="connsiteX100" fmla="*/ 3022272 w 3101785"/>
              <a:gd name="connsiteY100" fmla="*/ 1252330 h 2812774"/>
              <a:gd name="connsiteX101" fmla="*/ 3002394 w 3101785"/>
              <a:gd name="connsiteY101" fmla="*/ 1192696 h 2812774"/>
              <a:gd name="connsiteX102" fmla="*/ 2972577 w 3101785"/>
              <a:gd name="connsiteY102" fmla="*/ 1113183 h 2812774"/>
              <a:gd name="connsiteX103" fmla="*/ 2962637 w 3101785"/>
              <a:gd name="connsiteY103" fmla="*/ 1033670 h 2812774"/>
              <a:gd name="connsiteX104" fmla="*/ 2942759 w 3101785"/>
              <a:gd name="connsiteY104" fmla="*/ 974035 h 2812774"/>
              <a:gd name="connsiteX105" fmla="*/ 2922881 w 3101785"/>
              <a:gd name="connsiteY105" fmla="*/ 884583 h 2812774"/>
              <a:gd name="connsiteX106" fmla="*/ 2912942 w 3101785"/>
              <a:gd name="connsiteY106" fmla="*/ 854765 h 2812774"/>
              <a:gd name="connsiteX107" fmla="*/ 2903003 w 3101785"/>
              <a:gd name="connsiteY107" fmla="*/ 805070 h 2812774"/>
              <a:gd name="connsiteX108" fmla="*/ 2893064 w 3101785"/>
              <a:gd name="connsiteY108" fmla="*/ 765313 h 2812774"/>
              <a:gd name="connsiteX109" fmla="*/ 2863246 w 3101785"/>
              <a:gd name="connsiteY109" fmla="*/ 636104 h 2812774"/>
              <a:gd name="connsiteX110" fmla="*/ 2843368 w 3101785"/>
              <a:gd name="connsiteY110" fmla="*/ 576470 h 2812774"/>
              <a:gd name="connsiteX111" fmla="*/ 2823490 w 3101785"/>
              <a:gd name="connsiteY111" fmla="*/ 496957 h 2812774"/>
              <a:gd name="connsiteX112" fmla="*/ 2813550 w 3101785"/>
              <a:gd name="connsiteY112" fmla="*/ 467139 h 2812774"/>
              <a:gd name="connsiteX113" fmla="*/ 2803611 w 3101785"/>
              <a:gd name="connsiteY113" fmla="*/ 427383 h 2812774"/>
              <a:gd name="connsiteX114" fmla="*/ 2783733 w 3101785"/>
              <a:gd name="connsiteY114" fmla="*/ 397565 h 2812774"/>
              <a:gd name="connsiteX115" fmla="*/ 2773794 w 3101785"/>
              <a:gd name="connsiteY115" fmla="*/ 367748 h 2812774"/>
              <a:gd name="connsiteX116" fmla="*/ 2763855 w 3101785"/>
              <a:gd name="connsiteY116" fmla="*/ 327991 h 2812774"/>
              <a:gd name="connsiteX117" fmla="*/ 2694281 w 3101785"/>
              <a:gd name="connsiteY117" fmla="*/ 238539 h 2812774"/>
              <a:gd name="connsiteX118" fmla="*/ 2634646 w 3101785"/>
              <a:gd name="connsiteY118" fmla="*/ 168965 h 2812774"/>
              <a:gd name="connsiteX119" fmla="*/ 2515377 w 3101785"/>
              <a:gd name="connsiteY119" fmla="*/ 109330 h 2812774"/>
              <a:gd name="connsiteX120" fmla="*/ 2425924 w 3101785"/>
              <a:gd name="connsiteY120" fmla="*/ 69574 h 2812774"/>
              <a:gd name="connsiteX121" fmla="*/ 2386168 w 3101785"/>
              <a:gd name="connsiteY121" fmla="*/ 49696 h 2812774"/>
              <a:gd name="connsiteX122" fmla="*/ 2266898 w 3101785"/>
              <a:gd name="connsiteY122" fmla="*/ 29817 h 2812774"/>
              <a:gd name="connsiteX123" fmla="*/ 2227142 w 3101785"/>
              <a:gd name="connsiteY123" fmla="*/ 19878 h 2812774"/>
              <a:gd name="connsiteX124" fmla="*/ 1948846 w 3101785"/>
              <a:gd name="connsiteY124" fmla="*/ 0 h 2812774"/>
              <a:gd name="connsiteX125" fmla="*/ 1690429 w 3101785"/>
              <a:gd name="connsiteY125" fmla="*/ 29817 h 2812774"/>
              <a:gd name="connsiteX126" fmla="*/ 1650672 w 3101785"/>
              <a:gd name="connsiteY126" fmla="*/ 49696 h 2812774"/>
              <a:gd name="connsiteX127" fmla="*/ 1591037 w 3101785"/>
              <a:gd name="connsiteY127" fmla="*/ 69574 h 2812774"/>
              <a:gd name="connsiteX128" fmla="*/ 1511524 w 3101785"/>
              <a:gd name="connsiteY128" fmla="*/ 129209 h 2812774"/>
              <a:gd name="connsiteX129" fmla="*/ 1491646 w 3101785"/>
              <a:gd name="connsiteY129" fmla="*/ 159026 h 2812774"/>
              <a:gd name="connsiteX130" fmla="*/ 1491646 w 3101785"/>
              <a:gd name="connsiteY130" fmla="*/ 168965 h 281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3101785" h="2812774">
                <a:moveTo>
                  <a:pt x="1491646" y="168965"/>
                </a:moveTo>
                <a:cubicBezTo>
                  <a:pt x="1488913" y="188097"/>
                  <a:pt x="1480019" y="279984"/>
                  <a:pt x="1461829" y="298174"/>
                </a:cubicBezTo>
                <a:lnTo>
                  <a:pt x="1441950" y="318052"/>
                </a:lnTo>
                <a:cubicBezTo>
                  <a:pt x="1410879" y="442341"/>
                  <a:pt x="1450589" y="287813"/>
                  <a:pt x="1422072" y="387626"/>
                </a:cubicBezTo>
                <a:cubicBezTo>
                  <a:pt x="1418319" y="400761"/>
                  <a:pt x="1417514" y="414827"/>
                  <a:pt x="1412133" y="427383"/>
                </a:cubicBezTo>
                <a:cubicBezTo>
                  <a:pt x="1407428" y="438362"/>
                  <a:pt x="1397106" y="446284"/>
                  <a:pt x="1392255" y="457200"/>
                </a:cubicBezTo>
                <a:cubicBezTo>
                  <a:pt x="1383745" y="476348"/>
                  <a:pt x="1379003" y="496957"/>
                  <a:pt x="1372377" y="516835"/>
                </a:cubicBezTo>
                <a:lnTo>
                  <a:pt x="1342559" y="606287"/>
                </a:lnTo>
                <a:lnTo>
                  <a:pt x="1322681" y="665922"/>
                </a:lnTo>
                <a:cubicBezTo>
                  <a:pt x="1319368" y="675861"/>
                  <a:pt x="1318553" y="687022"/>
                  <a:pt x="1312742" y="695739"/>
                </a:cubicBezTo>
                <a:lnTo>
                  <a:pt x="1272985" y="755374"/>
                </a:lnTo>
                <a:cubicBezTo>
                  <a:pt x="1249330" y="826341"/>
                  <a:pt x="1264730" y="797575"/>
                  <a:pt x="1233229" y="844826"/>
                </a:cubicBezTo>
                <a:cubicBezTo>
                  <a:pt x="1226603" y="864704"/>
                  <a:pt x="1218432" y="884133"/>
                  <a:pt x="1213350" y="904461"/>
                </a:cubicBezTo>
                <a:cubicBezTo>
                  <a:pt x="1210037" y="917713"/>
                  <a:pt x="1209520" y="931999"/>
                  <a:pt x="1203411" y="944217"/>
                </a:cubicBezTo>
                <a:cubicBezTo>
                  <a:pt x="1199220" y="952599"/>
                  <a:pt x="1190159" y="957470"/>
                  <a:pt x="1183533" y="964096"/>
                </a:cubicBezTo>
                <a:cubicBezTo>
                  <a:pt x="1158550" y="1039045"/>
                  <a:pt x="1192251" y="946658"/>
                  <a:pt x="1153716" y="1023730"/>
                </a:cubicBezTo>
                <a:cubicBezTo>
                  <a:pt x="1127912" y="1075339"/>
                  <a:pt x="1162725" y="1034601"/>
                  <a:pt x="1123898" y="1073426"/>
                </a:cubicBezTo>
                <a:cubicBezTo>
                  <a:pt x="1108136" y="1120714"/>
                  <a:pt x="1111143" y="1129126"/>
                  <a:pt x="1084142" y="1162878"/>
                </a:cubicBezTo>
                <a:cubicBezTo>
                  <a:pt x="1078288" y="1170195"/>
                  <a:pt x="1070890" y="1176131"/>
                  <a:pt x="1064264" y="1182757"/>
                </a:cubicBezTo>
                <a:cubicBezTo>
                  <a:pt x="1060951" y="1192696"/>
                  <a:pt x="1059009" y="1203203"/>
                  <a:pt x="1054324" y="1212574"/>
                </a:cubicBezTo>
                <a:cubicBezTo>
                  <a:pt x="1041786" y="1237650"/>
                  <a:pt x="1033057" y="1243780"/>
                  <a:pt x="1014568" y="1262270"/>
                </a:cubicBezTo>
                <a:cubicBezTo>
                  <a:pt x="995563" y="1319284"/>
                  <a:pt x="1017495" y="1268305"/>
                  <a:pt x="984750" y="1311965"/>
                </a:cubicBezTo>
                <a:cubicBezTo>
                  <a:pt x="970416" y="1331077"/>
                  <a:pt x="961887" y="1354707"/>
                  <a:pt x="944994" y="1371600"/>
                </a:cubicBezTo>
                <a:cubicBezTo>
                  <a:pt x="906730" y="1409864"/>
                  <a:pt x="922974" y="1389722"/>
                  <a:pt x="895298" y="1431235"/>
                </a:cubicBezTo>
                <a:cubicBezTo>
                  <a:pt x="891985" y="1441174"/>
                  <a:pt x="891791" y="1452782"/>
                  <a:pt x="885359" y="1461052"/>
                </a:cubicBezTo>
                <a:cubicBezTo>
                  <a:pt x="822946" y="1541298"/>
                  <a:pt x="846706" y="1499925"/>
                  <a:pt x="795907" y="1540565"/>
                </a:cubicBezTo>
                <a:cubicBezTo>
                  <a:pt x="788590" y="1546419"/>
                  <a:pt x="781883" y="1553127"/>
                  <a:pt x="776029" y="1560444"/>
                </a:cubicBezTo>
                <a:cubicBezTo>
                  <a:pt x="768567" y="1569772"/>
                  <a:pt x="765478" y="1582799"/>
                  <a:pt x="756150" y="1590261"/>
                </a:cubicBezTo>
                <a:cubicBezTo>
                  <a:pt x="747969" y="1596806"/>
                  <a:pt x="736272" y="1596887"/>
                  <a:pt x="726333" y="1600200"/>
                </a:cubicBezTo>
                <a:cubicBezTo>
                  <a:pt x="719707" y="1610139"/>
                  <a:pt x="714902" y="1621570"/>
                  <a:pt x="706455" y="1630017"/>
                </a:cubicBezTo>
                <a:cubicBezTo>
                  <a:pt x="682578" y="1653894"/>
                  <a:pt x="675114" y="1647709"/>
                  <a:pt x="646820" y="1659835"/>
                </a:cubicBezTo>
                <a:cubicBezTo>
                  <a:pt x="633202" y="1665671"/>
                  <a:pt x="619392" y="1671495"/>
                  <a:pt x="607064" y="1679713"/>
                </a:cubicBezTo>
                <a:cubicBezTo>
                  <a:pt x="599267" y="1684911"/>
                  <a:pt x="595567" y="1695400"/>
                  <a:pt x="587185" y="1699591"/>
                </a:cubicBezTo>
                <a:cubicBezTo>
                  <a:pt x="568443" y="1708962"/>
                  <a:pt x="527550" y="1719470"/>
                  <a:pt x="527550" y="1719470"/>
                </a:cubicBezTo>
                <a:cubicBezTo>
                  <a:pt x="451732" y="1795288"/>
                  <a:pt x="539833" y="1716077"/>
                  <a:pt x="467916" y="1759226"/>
                </a:cubicBezTo>
                <a:cubicBezTo>
                  <a:pt x="404619" y="1797203"/>
                  <a:pt x="506338" y="1764527"/>
                  <a:pt x="408281" y="1789044"/>
                </a:cubicBezTo>
                <a:cubicBezTo>
                  <a:pt x="398342" y="1795670"/>
                  <a:pt x="387792" y="1801460"/>
                  <a:pt x="378464" y="1808922"/>
                </a:cubicBezTo>
                <a:cubicBezTo>
                  <a:pt x="371147" y="1814776"/>
                  <a:pt x="366620" y="1823979"/>
                  <a:pt x="358585" y="1828800"/>
                </a:cubicBezTo>
                <a:cubicBezTo>
                  <a:pt x="285110" y="1872884"/>
                  <a:pt x="374342" y="1798303"/>
                  <a:pt x="298950" y="1858617"/>
                </a:cubicBezTo>
                <a:cubicBezTo>
                  <a:pt x="291633" y="1864471"/>
                  <a:pt x="286389" y="1872642"/>
                  <a:pt x="279072" y="1878496"/>
                </a:cubicBezTo>
                <a:cubicBezTo>
                  <a:pt x="269744" y="1885958"/>
                  <a:pt x="258245" y="1890508"/>
                  <a:pt x="249255" y="1898374"/>
                </a:cubicBezTo>
                <a:cubicBezTo>
                  <a:pt x="231624" y="1913801"/>
                  <a:pt x="219051" y="1935075"/>
                  <a:pt x="199559" y="1948070"/>
                </a:cubicBezTo>
                <a:cubicBezTo>
                  <a:pt x="189620" y="1954696"/>
                  <a:pt x="178732" y="1960082"/>
                  <a:pt x="169742" y="1967948"/>
                </a:cubicBezTo>
                <a:cubicBezTo>
                  <a:pt x="74443" y="2051335"/>
                  <a:pt x="151987" y="1985280"/>
                  <a:pt x="100168" y="2047461"/>
                </a:cubicBezTo>
                <a:cubicBezTo>
                  <a:pt x="91169" y="2058259"/>
                  <a:pt x="80289" y="2067339"/>
                  <a:pt x="70350" y="2077278"/>
                </a:cubicBezTo>
                <a:cubicBezTo>
                  <a:pt x="67037" y="2087217"/>
                  <a:pt x="65096" y="2097725"/>
                  <a:pt x="60411" y="2107096"/>
                </a:cubicBezTo>
                <a:cubicBezTo>
                  <a:pt x="55069" y="2117780"/>
                  <a:pt x="45384" y="2125997"/>
                  <a:pt x="40533" y="2136913"/>
                </a:cubicBezTo>
                <a:cubicBezTo>
                  <a:pt x="32023" y="2156061"/>
                  <a:pt x="27281" y="2176670"/>
                  <a:pt x="20655" y="2196548"/>
                </a:cubicBezTo>
                <a:lnTo>
                  <a:pt x="10716" y="2226365"/>
                </a:lnTo>
                <a:lnTo>
                  <a:pt x="777" y="2256183"/>
                </a:lnTo>
                <a:cubicBezTo>
                  <a:pt x="998" y="2260821"/>
                  <a:pt x="-8086" y="2466516"/>
                  <a:pt x="30594" y="2524539"/>
                </a:cubicBezTo>
                <a:cubicBezTo>
                  <a:pt x="37220" y="2534478"/>
                  <a:pt x="45130" y="2543673"/>
                  <a:pt x="50472" y="2554357"/>
                </a:cubicBezTo>
                <a:cubicBezTo>
                  <a:pt x="55157" y="2563728"/>
                  <a:pt x="55021" y="2575190"/>
                  <a:pt x="60411" y="2584174"/>
                </a:cubicBezTo>
                <a:cubicBezTo>
                  <a:pt x="69852" y="2599908"/>
                  <a:pt x="96566" y="2614903"/>
                  <a:pt x="110107" y="2623930"/>
                </a:cubicBezTo>
                <a:cubicBezTo>
                  <a:pt x="119137" y="2637476"/>
                  <a:pt x="134125" y="2664183"/>
                  <a:pt x="149864" y="2673626"/>
                </a:cubicBezTo>
                <a:cubicBezTo>
                  <a:pt x="158848" y="2679016"/>
                  <a:pt x="169742" y="2680252"/>
                  <a:pt x="179681" y="2683565"/>
                </a:cubicBezTo>
                <a:cubicBezTo>
                  <a:pt x="186307" y="2690191"/>
                  <a:pt x="191178" y="2699253"/>
                  <a:pt x="199559" y="2703444"/>
                </a:cubicBezTo>
                <a:cubicBezTo>
                  <a:pt x="211777" y="2709553"/>
                  <a:pt x="226232" y="2709458"/>
                  <a:pt x="239316" y="2713383"/>
                </a:cubicBezTo>
                <a:cubicBezTo>
                  <a:pt x="259386" y="2719404"/>
                  <a:pt x="280209" y="2723891"/>
                  <a:pt x="298950" y="2733261"/>
                </a:cubicBezTo>
                <a:cubicBezTo>
                  <a:pt x="365609" y="2766590"/>
                  <a:pt x="310795" y="2742777"/>
                  <a:pt x="378464" y="2763078"/>
                </a:cubicBezTo>
                <a:cubicBezTo>
                  <a:pt x="398534" y="2769099"/>
                  <a:pt x="418220" y="2776331"/>
                  <a:pt x="438098" y="2782957"/>
                </a:cubicBezTo>
                <a:cubicBezTo>
                  <a:pt x="468000" y="2792924"/>
                  <a:pt x="483349" y="2799409"/>
                  <a:pt x="517611" y="2802835"/>
                </a:cubicBezTo>
                <a:cubicBezTo>
                  <a:pt x="567170" y="2807791"/>
                  <a:pt x="617002" y="2809461"/>
                  <a:pt x="666698" y="2812774"/>
                </a:cubicBezTo>
                <a:cubicBezTo>
                  <a:pt x="736819" y="2811282"/>
                  <a:pt x="1198410" y="2805223"/>
                  <a:pt x="1352498" y="2792896"/>
                </a:cubicBezTo>
                <a:cubicBezTo>
                  <a:pt x="1362942" y="2792061"/>
                  <a:pt x="1372152" y="2785498"/>
                  <a:pt x="1382316" y="2782957"/>
                </a:cubicBezTo>
                <a:cubicBezTo>
                  <a:pt x="1398705" y="2778860"/>
                  <a:pt x="1415622" y="2777114"/>
                  <a:pt x="1432011" y="2773017"/>
                </a:cubicBezTo>
                <a:cubicBezTo>
                  <a:pt x="1442175" y="2770476"/>
                  <a:pt x="1451665" y="2765619"/>
                  <a:pt x="1461829" y="2763078"/>
                </a:cubicBezTo>
                <a:cubicBezTo>
                  <a:pt x="1478218" y="2758981"/>
                  <a:pt x="1495135" y="2757236"/>
                  <a:pt x="1511524" y="2753139"/>
                </a:cubicBezTo>
                <a:cubicBezTo>
                  <a:pt x="1521688" y="2750598"/>
                  <a:pt x="1531178" y="2745741"/>
                  <a:pt x="1541342" y="2743200"/>
                </a:cubicBezTo>
                <a:cubicBezTo>
                  <a:pt x="1557731" y="2739103"/>
                  <a:pt x="1574856" y="2738115"/>
                  <a:pt x="1591037" y="2733261"/>
                </a:cubicBezTo>
                <a:cubicBezTo>
                  <a:pt x="1608126" y="2728134"/>
                  <a:pt x="1623644" y="2718510"/>
                  <a:pt x="1640733" y="2713383"/>
                </a:cubicBezTo>
                <a:cubicBezTo>
                  <a:pt x="1656914" y="2708529"/>
                  <a:pt x="1674040" y="2707541"/>
                  <a:pt x="1690429" y="2703444"/>
                </a:cubicBezTo>
                <a:cubicBezTo>
                  <a:pt x="1766228" y="2684494"/>
                  <a:pt x="1667025" y="2702160"/>
                  <a:pt x="1760003" y="2683565"/>
                </a:cubicBezTo>
                <a:cubicBezTo>
                  <a:pt x="1779764" y="2679613"/>
                  <a:pt x="1799759" y="2676939"/>
                  <a:pt x="1819637" y="2673626"/>
                </a:cubicBezTo>
                <a:cubicBezTo>
                  <a:pt x="1858467" y="2634797"/>
                  <a:pt x="1817721" y="2669616"/>
                  <a:pt x="1869333" y="2643809"/>
                </a:cubicBezTo>
                <a:cubicBezTo>
                  <a:pt x="1937581" y="2609684"/>
                  <a:pt x="1852966" y="2633167"/>
                  <a:pt x="1948846" y="2613991"/>
                </a:cubicBezTo>
                <a:cubicBezTo>
                  <a:pt x="2045084" y="2541814"/>
                  <a:pt x="1922649" y="2627091"/>
                  <a:pt x="2048237" y="2564296"/>
                </a:cubicBezTo>
                <a:cubicBezTo>
                  <a:pt x="2063054" y="2556888"/>
                  <a:pt x="2073513" y="2542523"/>
                  <a:pt x="2087994" y="2534478"/>
                </a:cubicBezTo>
                <a:cubicBezTo>
                  <a:pt x="2103590" y="2525813"/>
                  <a:pt x="2121386" y="2521846"/>
                  <a:pt x="2137690" y="2514600"/>
                </a:cubicBezTo>
                <a:cubicBezTo>
                  <a:pt x="2151229" y="2508583"/>
                  <a:pt x="2163255" y="2498979"/>
                  <a:pt x="2177446" y="2494722"/>
                </a:cubicBezTo>
                <a:cubicBezTo>
                  <a:pt x="2196749" y="2488931"/>
                  <a:pt x="2217254" y="2488388"/>
                  <a:pt x="2237081" y="2484783"/>
                </a:cubicBezTo>
                <a:cubicBezTo>
                  <a:pt x="2253702" y="2481761"/>
                  <a:pt x="2270286" y="2478509"/>
                  <a:pt x="2286777" y="2474844"/>
                </a:cubicBezTo>
                <a:cubicBezTo>
                  <a:pt x="2300112" y="2471881"/>
                  <a:pt x="2313093" y="2467348"/>
                  <a:pt x="2326533" y="2464904"/>
                </a:cubicBezTo>
                <a:cubicBezTo>
                  <a:pt x="2386983" y="2453913"/>
                  <a:pt x="2443615" y="2450646"/>
                  <a:pt x="2505437" y="2445026"/>
                </a:cubicBezTo>
                <a:cubicBezTo>
                  <a:pt x="2522002" y="2441713"/>
                  <a:pt x="2538355" y="2437061"/>
                  <a:pt x="2555133" y="2435087"/>
                </a:cubicBezTo>
                <a:cubicBezTo>
                  <a:pt x="2594754" y="2430426"/>
                  <a:pt x="2634950" y="2431066"/>
                  <a:pt x="2674403" y="2425148"/>
                </a:cubicBezTo>
                <a:cubicBezTo>
                  <a:pt x="2701421" y="2421095"/>
                  <a:pt x="2753916" y="2405270"/>
                  <a:pt x="2753916" y="2405270"/>
                </a:cubicBezTo>
                <a:cubicBezTo>
                  <a:pt x="2862434" y="2332921"/>
                  <a:pt x="2695143" y="2439625"/>
                  <a:pt x="2823490" y="2375452"/>
                </a:cubicBezTo>
                <a:cubicBezTo>
                  <a:pt x="2844858" y="2364768"/>
                  <a:pt x="2863246" y="2348948"/>
                  <a:pt x="2883124" y="2335696"/>
                </a:cubicBezTo>
                <a:lnTo>
                  <a:pt x="2912942" y="2315817"/>
                </a:lnTo>
                <a:lnTo>
                  <a:pt x="2952698" y="2256183"/>
                </a:lnTo>
                <a:cubicBezTo>
                  <a:pt x="2959324" y="2246244"/>
                  <a:pt x="2964130" y="2234812"/>
                  <a:pt x="2972577" y="2226365"/>
                </a:cubicBezTo>
                <a:lnTo>
                  <a:pt x="3032211" y="2166730"/>
                </a:lnTo>
                <a:cubicBezTo>
                  <a:pt x="3038837" y="2146852"/>
                  <a:pt x="3047981" y="2127642"/>
                  <a:pt x="3052090" y="2107096"/>
                </a:cubicBezTo>
                <a:cubicBezTo>
                  <a:pt x="3055403" y="2090531"/>
                  <a:pt x="3057175" y="2073581"/>
                  <a:pt x="3062029" y="2057400"/>
                </a:cubicBezTo>
                <a:cubicBezTo>
                  <a:pt x="3067156" y="2040311"/>
                  <a:pt x="3076265" y="2024630"/>
                  <a:pt x="3081907" y="2007704"/>
                </a:cubicBezTo>
                <a:cubicBezTo>
                  <a:pt x="3088926" y="1986648"/>
                  <a:pt x="3097846" y="1937947"/>
                  <a:pt x="3101785" y="1918252"/>
                </a:cubicBezTo>
                <a:cubicBezTo>
                  <a:pt x="3093043" y="1603548"/>
                  <a:pt x="3106211" y="1663211"/>
                  <a:pt x="3081907" y="1480930"/>
                </a:cubicBezTo>
                <a:cubicBezTo>
                  <a:pt x="3078387" y="1454529"/>
                  <a:pt x="3065658" y="1352196"/>
                  <a:pt x="3052090" y="1331844"/>
                </a:cubicBezTo>
                <a:lnTo>
                  <a:pt x="3032211" y="1302026"/>
                </a:lnTo>
                <a:cubicBezTo>
                  <a:pt x="3028898" y="1285461"/>
                  <a:pt x="3026717" y="1268628"/>
                  <a:pt x="3022272" y="1252330"/>
                </a:cubicBezTo>
                <a:cubicBezTo>
                  <a:pt x="3016759" y="1232115"/>
                  <a:pt x="3006503" y="1213242"/>
                  <a:pt x="3002394" y="1192696"/>
                </a:cubicBezTo>
                <a:cubicBezTo>
                  <a:pt x="2990112" y="1131287"/>
                  <a:pt x="3001826" y="1157056"/>
                  <a:pt x="2972577" y="1113183"/>
                </a:cubicBezTo>
                <a:cubicBezTo>
                  <a:pt x="2969264" y="1086679"/>
                  <a:pt x="2968234" y="1059788"/>
                  <a:pt x="2962637" y="1033670"/>
                </a:cubicBezTo>
                <a:cubicBezTo>
                  <a:pt x="2958247" y="1013182"/>
                  <a:pt x="2946868" y="994582"/>
                  <a:pt x="2942759" y="974035"/>
                </a:cubicBezTo>
                <a:cubicBezTo>
                  <a:pt x="2935927" y="939873"/>
                  <a:pt x="2932239" y="917337"/>
                  <a:pt x="2922881" y="884583"/>
                </a:cubicBezTo>
                <a:cubicBezTo>
                  <a:pt x="2920003" y="874509"/>
                  <a:pt x="2915483" y="864929"/>
                  <a:pt x="2912942" y="854765"/>
                </a:cubicBezTo>
                <a:cubicBezTo>
                  <a:pt x="2908845" y="838376"/>
                  <a:pt x="2906668" y="821561"/>
                  <a:pt x="2903003" y="805070"/>
                </a:cubicBezTo>
                <a:cubicBezTo>
                  <a:pt x="2900040" y="791735"/>
                  <a:pt x="2896027" y="778648"/>
                  <a:pt x="2893064" y="765313"/>
                </a:cubicBezTo>
                <a:cubicBezTo>
                  <a:pt x="2882553" y="718017"/>
                  <a:pt x="2879479" y="684802"/>
                  <a:pt x="2863246" y="636104"/>
                </a:cubicBezTo>
                <a:cubicBezTo>
                  <a:pt x="2856620" y="616226"/>
                  <a:pt x="2848450" y="596798"/>
                  <a:pt x="2843368" y="576470"/>
                </a:cubicBezTo>
                <a:cubicBezTo>
                  <a:pt x="2836742" y="549966"/>
                  <a:pt x="2832130" y="522875"/>
                  <a:pt x="2823490" y="496957"/>
                </a:cubicBezTo>
                <a:cubicBezTo>
                  <a:pt x="2820177" y="487018"/>
                  <a:pt x="2816428" y="477213"/>
                  <a:pt x="2813550" y="467139"/>
                </a:cubicBezTo>
                <a:cubicBezTo>
                  <a:pt x="2809797" y="454005"/>
                  <a:pt x="2808992" y="439938"/>
                  <a:pt x="2803611" y="427383"/>
                </a:cubicBezTo>
                <a:cubicBezTo>
                  <a:pt x="2798906" y="416403"/>
                  <a:pt x="2789075" y="408249"/>
                  <a:pt x="2783733" y="397565"/>
                </a:cubicBezTo>
                <a:cubicBezTo>
                  <a:pt x="2779048" y="388194"/>
                  <a:pt x="2776672" y="377822"/>
                  <a:pt x="2773794" y="367748"/>
                </a:cubicBezTo>
                <a:cubicBezTo>
                  <a:pt x="2770041" y="354613"/>
                  <a:pt x="2769964" y="340209"/>
                  <a:pt x="2763855" y="327991"/>
                </a:cubicBezTo>
                <a:cubicBezTo>
                  <a:pt x="2728958" y="258198"/>
                  <a:pt x="2733544" y="284346"/>
                  <a:pt x="2694281" y="238539"/>
                </a:cubicBezTo>
                <a:cubicBezTo>
                  <a:pt x="2667606" y="207418"/>
                  <a:pt x="2666354" y="193627"/>
                  <a:pt x="2634646" y="168965"/>
                </a:cubicBezTo>
                <a:cubicBezTo>
                  <a:pt x="2532115" y="89219"/>
                  <a:pt x="2620007" y="161644"/>
                  <a:pt x="2515377" y="109330"/>
                </a:cubicBezTo>
                <a:cubicBezTo>
                  <a:pt x="2417498" y="60392"/>
                  <a:pt x="2540150" y="120340"/>
                  <a:pt x="2425924" y="69574"/>
                </a:cubicBezTo>
                <a:cubicBezTo>
                  <a:pt x="2412385" y="63557"/>
                  <a:pt x="2400224" y="54381"/>
                  <a:pt x="2386168" y="49696"/>
                </a:cubicBezTo>
                <a:cubicBezTo>
                  <a:pt x="2361451" y="41457"/>
                  <a:pt x="2286699" y="33417"/>
                  <a:pt x="2266898" y="29817"/>
                </a:cubicBezTo>
                <a:cubicBezTo>
                  <a:pt x="2253459" y="27373"/>
                  <a:pt x="2240643" y="21955"/>
                  <a:pt x="2227142" y="19878"/>
                </a:cubicBezTo>
                <a:cubicBezTo>
                  <a:pt x="2139261" y="6358"/>
                  <a:pt x="2032714" y="4414"/>
                  <a:pt x="1948846" y="0"/>
                </a:cubicBezTo>
                <a:cubicBezTo>
                  <a:pt x="1872887" y="3798"/>
                  <a:pt x="1767602" y="-8770"/>
                  <a:pt x="1690429" y="29817"/>
                </a:cubicBezTo>
                <a:cubicBezTo>
                  <a:pt x="1677177" y="36443"/>
                  <a:pt x="1664429" y="44193"/>
                  <a:pt x="1650672" y="49696"/>
                </a:cubicBezTo>
                <a:cubicBezTo>
                  <a:pt x="1631217" y="57478"/>
                  <a:pt x="1591037" y="69574"/>
                  <a:pt x="1591037" y="69574"/>
                </a:cubicBezTo>
                <a:cubicBezTo>
                  <a:pt x="1563782" y="87744"/>
                  <a:pt x="1532537" y="102943"/>
                  <a:pt x="1511524" y="129209"/>
                </a:cubicBezTo>
                <a:cubicBezTo>
                  <a:pt x="1504062" y="138537"/>
                  <a:pt x="1500093" y="150579"/>
                  <a:pt x="1491646" y="159026"/>
                </a:cubicBezTo>
                <a:cubicBezTo>
                  <a:pt x="1456316" y="194356"/>
                  <a:pt x="1461829" y="160426"/>
                  <a:pt x="1491646" y="16896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8"/>
          <p:cNvSpPr/>
          <p:nvPr/>
        </p:nvSpPr>
        <p:spPr>
          <a:xfrm>
            <a:off x="3687417" y="3886201"/>
            <a:ext cx="4145283" cy="1719470"/>
          </a:xfrm>
          <a:custGeom>
            <a:avLst/>
            <a:gdLst>
              <a:gd name="connsiteX0" fmla="*/ 1719470 w 4145282"/>
              <a:gd name="connsiteY0" fmla="*/ 129209 h 1719470"/>
              <a:gd name="connsiteX1" fmla="*/ 1669774 w 4145282"/>
              <a:gd name="connsiteY1" fmla="*/ 119270 h 1719470"/>
              <a:gd name="connsiteX2" fmla="*/ 1600200 w 4145282"/>
              <a:gd name="connsiteY2" fmla="*/ 109330 h 1719470"/>
              <a:gd name="connsiteX3" fmla="*/ 1540566 w 4145282"/>
              <a:gd name="connsiteY3" fmla="*/ 89452 h 1719470"/>
              <a:gd name="connsiteX4" fmla="*/ 1421296 w 4145282"/>
              <a:gd name="connsiteY4" fmla="*/ 79513 h 1719470"/>
              <a:gd name="connsiteX5" fmla="*/ 1341783 w 4145282"/>
              <a:gd name="connsiteY5" fmla="*/ 69574 h 1719470"/>
              <a:gd name="connsiteX6" fmla="*/ 1023731 w 4145282"/>
              <a:gd name="connsiteY6" fmla="*/ 59635 h 1719470"/>
              <a:gd name="connsiteX7" fmla="*/ 327992 w 4145282"/>
              <a:gd name="connsiteY7" fmla="*/ 69574 h 1719470"/>
              <a:gd name="connsiteX8" fmla="*/ 248479 w 4145282"/>
              <a:gd name="connsiteY8" fmla="*/ 89452 h 1719470"/>
              <a:gd name="connsiteX9" fmla="*/ 228600 w 4145282"/>
              <a:gd name="connsiteY9" fmla="*/ 109330 h 1719470"/>
              <a:gd name="connsiteX10" fmla="*/ 159026 w 4145282"/>
              <a:gd name="connsiteY10" fmla="*/ 139148 h 1719470"/>
              <a:gd name="connsiteX11" fmla="*/ 99392 w 4145282"/>
              <a:gd name="connsiteY11" fmla="*/ 198783 h 1719470"/>
              <a:gd name="connsiteX12" fmla="*/ 59635 w 4145282"/>
              <a:gd name="connsiteY12" fmla="*/ 248478 h 1719470"/>
              <a:gd name="connsiteX13" fmla="*/ 29818 w 4145282"/>
              <a:gd name="connsiteY13" fmla="*/ 308113 h 1719470"/>
              <a:gd name="connsiteX14" fmla="*/ 19879 w 4145282"/>
              <a:gd name="connsiteY14" fmla="*/ 337930 h 1719470"/>
              <a:gd name="connsiteX15" fmla="*/ 0 w 4145282"/>
              <a:gd name="connsiteY15" fmla="*/ 437322 h 1719470"/>
              <a:gd name="connsiteX16" fmla="*/ 9940 w 4145282"/>
              <a:gd name="connsiteY16" fmla="*/ 715617 h 1719470"/>
              <a:gd name="connsiteX17" fmla="*/ 19879 w 4145282"/>
              <a:gd name="connsiteY17" fmla="*/ 745435 h 1719470"/>
              <a:gd name="connsiteX18" fmla="*/ 39757 w 4145282"/>
              <a:gd name="connsiteY18" fmla="*/ 775252 h 1719470"/>
              <a:gd name="connsiteX19" fmla="*/ 49696 w 4145282"/>
              <a:gd name="connsiteY19" fmla="*/ 815009 h 1719470"/>
              <a:gd name="connsiteX20" fmla="*/ 79513 w 4145282"/>
              <a:gd name="connsiteY20" fmla="*/ 834887 h 1719470"/>
              <a:gd name="connsiteX21" fmla="*/ 119270 w 4145282"/>
              <a:gd name="connsiteY21" fmla="*/ 884583 h 1719470"/>
              <a:gd name="connsiteX22" fmla="*/ 159026 w 4145282"/>
              <a:gd name="connsiteY22" fmla="*/ 914400 h 1719470"/>
              <a:gd name="connsiteX23" fmla="*/ 208722 w 4145282"/>
              <a:gd name="connsiteY23" fmla="*/ 964096 h 1719470"/>
              <a:gd name="connsiteX24" fmla="*/ 258418 w 4145282"/>
              <a:gd name="connsiteY24" fmla="*/ 1003852 h 1719470"/>
              <a:gd name="connsiteX25" fmla="*/ 308113 w 4145282"/>
              <a:gd name="connsiteY25" fmla="*/ 1043609 h 1719470"/>
              <a:gd name="connsiteX26" fmla="*/ 367748 w 4145282"/>
              <a:gd name="connsiteY26" fmla="*/ 1073426 h 1719470"/>
              <a:gd name="connsiteX27" fmla="*/ 437322 w 4145282"/>
              <a:gd name="connsiteY27" fmla="*/ 1113183 h 1719470"/>
              <a:gd name="connsiteX28" fmla="*/ 477079 w 4145282"/>
              <a:gd name="connsiteY28" fmla="*/ 1123122 h 1719470"/>
              <a:gd name="connsiteX29" fmla="*/ 556592 w 4145282"/>
              <a:gd name="connsiteY29" fmla="*/ 1152939 h 1719470"/>
              <a:gd name="connsiteX30" fmla="*/ 705679 w 4145282"/>
              <a:gd name="connsiteY30" fmla="*/ 1182757 h 1719470"/>
              <a:gd name="connsiteX31" fmla="*/ 775253 w 4145282"/>
              <a:gd name="connsiteY31" fmla="*/ 1202635 h 1719470"/>
              <a:gd name="connsiteX32" fmla="*/ 815009 w 4145282"/>
              <a:gd name="connsiteY32" fmla="*/ 1212574 h 1719470"/>
              <a:gd name="connsiteX33" fmla="*/ 874644 w 4145282"/>
              <a:gd name="connsiteY33" fmla="*/ 1232452 h 1719470"/>
              <a:gd name="connsiteX34" fmla="*/ 904461 w 4145282"/>
              <a:gd name="connsiteY34" fmla="*/ 1242391 h 1719470"/>
              <a:gd name="connsiteX35" fmla="*/ 954157 w 4145282"/>
              <a:gd name="connsiteY35" fmla="*/ 1272209 h 1719470"/>
              <a:gd name="connsiteX36" fmla="*/ 1003853 w 4145282"/>
              <a:gd name="connsiteY36" fmla="*/ 1321904 h 1719470"/>
              <a:gd name="connsiteX37" fmla="*/ 1023731 w 4145282"/>
              <a:gd name="connsiteY37" fmla="*/ 1341783 h 1719470"/>
              <a:gd name="connsiteX38" fmla="*/ 1053548 w 4145282"/>
              <a:gd name="connsiteY38" fmla="*/ 1401417 h 1719470"/>
              <a:gd name="connsiteX39" fmla="*/ 1073426 w 4145282"/>
              <a:gd name="connsiteY39" fmla="*/ 1431235 h 1719470"/>
              <a:gd name="connsiteX40" fmla="*/ 1093305 w 4145282"/>
              <a:gd name="connsiteY40" fmla="*/ 1470991 h 1719470"/>
              <a:gd name="connsiteX41" fmla="*/ 1182757 w 4145282"/>
              <a:gd name="connsiteY41" fmla="*/ 1550504 h 1719470"/>
              <a:gd name="connsiteX42" fmla="*/ 1212574 w 4145282"/>
              <a:gd name="connsiteY42" fmla="*/ 1560443 h 1719470"/>
              <a:gd name="connsiteX43" fmla="*/ 1252331 w 4145282"/>
              <a:gd name="connsiteY43" fmla="*/ 1580322 h 1719470"/>
              <a:gd name="connsiteX44" fmla="*/ 1302026 w 4145282"/>
              <a:gd name="connsiteY44" fmla="*/ 1590261 h 1719470"/>
              <a:gd name="connsiteX45" fmla="*/ 1371600 w 4145282"/>
              <a:gd name="connsiteY45" fmla="*/ 1620078 h 1719470"/>
              <a:gd name="connsiteX46" fmla="*/ 1411357 w 4145282"/>
              <a:gd name="connsiteY46" fmla="*/ 1639957 h 1719470"/>
              <a:gd name="connsiteX47" fmla="*/ 1470992 w 4145282"/>
              <a:gd name="connsiteY47" fmla="*/ 1649896 h 1719470"/>
              <a:gd name="connsiteX48" fmla="*/ 1630018 w 4145282"/>
              <a:gd name="connsiteY48" fmla="*/ 1679713 h 1719470"/>
              <a:gd name="connsiteX49" fmla="*/ 1779105 w 4145282"/>
              <a:gd name="connsiteY49" fmla="*/ 1699591 h 1719470"/>
              <a:gd name="connsiteX50" fmla="*/ 1948070 w 4145282"/>
              <a:gd name="connsiteY50" fmla="*/ 1709530 h 1719470"/>
              <a:gd name="connsiteX51" fmla="*/ 2087218 w 4145282"/>
              <a:gd name="connsiteY51" fmla="*/ 1719470 h 1719470"/>
              <a:gd name="connsiteX52" fmla="*/ 2604053 w 4145282"/>
              <a:gd name="connsiteY52" fmla="*/ 1709530 h 1719470"/>
              <a:gd name="connsiteX53" fmla="*/ 2713383 w 4145282"/>
              <a:gd name="connsiteY53" fmla="*/ 1699591 h 1719470"/>
              <a:gd name="connsiteX54" fmla="*/ 2773018 w 4145282"/>
              <a:gd name="connsiteY54" fmla="*/ 1659835 h 1719470"/>
              <a:gd name="connsiteX55" fmla="*/ 2832653 w 4145282"/>
              <a:gd name="connsiteY55" fmla="*/ 1610139 h 1719470"/>
              <a:gd name="connsiteX56" fmla="*/ 2852531 w 4145282"/>
              <a:gd name="connsiteY56" fmla="*/ 1580322 h 1719470"/>
              <a:gd name="connsiteX57" fmla="*/ 2872409 w 4145282"/>
              <a:gd name="connsiteY57" fmla="*/ 1560443 h 1719470"/>
              <a:gd name="connsiteX58" fmla="*/ 2892287 w 4145282"/>
              <a:gd name="connsiteY58" fmla="*/ 1530626 h 1719470"/>
              <a:gd name="connsiteX59" fmla="*/ 2961861 w 4145282"/>
              <a:gd name="connsiteY59" fmla="*/ 1490870 h 1719470"/>
              <a:gd name="connsiteX60" fmla="*/ 2981740 w 4145282"/>
              <a:gd name="connsiteY60" fmla="*/ 1461052 h 1719470"/>
              <a:gd name="connsiteX61" fmla="*/ 3051313 w 4145282"/>
              <a:gd name="connsiteY61" fmla="*/ 1411357 h 1719470"/>
              <a:gd name="connsiteX62" fmla="*/ 3071192 w 4145282"/>
              <a:gd name="connsiteY62" fmla="*/ 1391478 h 1719470"/>
              <a:gd name="connsiteX63" fmla="*/ 3101009 w 4145282"/>
              <a:gd name="connsiteY63" fmla="*/ 1381539 h 1719470"/>
              <a:gd name="connsiteX64" fmla="*/ 3160644 w 4145282"/>
              <a:gd name="connsiteY64" fmla="*/ 1341783 h 1719470"/>
              <a:gd name="connsiteX65" fmla="*/ 3190461 w 4145282"/>
              <a:gd name="connsiteY65" fmla="*/ 1311965 h 1719470"/>
              <a:gd name="connsiteX66" fmla="*/ 3230218 w 4145282"/>
              <a:gd name="connsiteY66" fmla="*/ 1292087 h 1719470"/>
              <a:gd name="connsiteX67" fmla="*/ 3289853 w 4145282"/>
              <a:gd name="connsiteY67" fmla="*/ 1272209 h 1719470"/>
              <a:gd name="connsiteX68" fmla="*/ 3349487 w 4145282"/>
              <a:gd name="connsiteY68" fmla="*/ 1232452 h 1719470"/>
              <a:gd name="connsiteX69" fmla="*/ 3438940 w 4145282"/>
              <a:gd name="connsiteY69" fmla="*/ 1182757 h 1719470"/>
              <a:gd name="connsiteX70" fmla="*/ 3498574 w 4145282"/>
              <a:gd name="connsiteY70" fmla="*/ 1162878 h 1719470"/>
              <a:gd name="connsiteX71" fmla="*/ 3528392 w 4145282"/>
              <a:gd name="connsiteY71" fmla="*/ 1143000 h 1719470"/>
              <a:gd name="connsiteX72" fmla="*/ 3558209 w 4145282"/>
              <a:gd name="connsiteY72" fmla="*/ 1133061 h 1719470"/>
              <a:gd name="connsiteX73" fmla="*/ 3607905 w 4145282"/>
              <a:gd name="connsiteY73" fmla="*/ 1113183 h 1719470"/>
              <a:gd name="connsiteX74" fmla="*/ 3697357 w 4145282"/>
              <a:gd name="connsiteY74" fmla="*/ 1083365 h 1719470"/>
              <a:gd name="connsiteX75" fmla="*/ 3727174 w 4145282"/>
              <a:gd name="connsiteY75" fmla="*/ 1063487 h 1719470"/>
              <a:gd name="connsiteX76" fmla="*/ 3756992 w 4145282"/>
              <a:gd name="connsiteY76" fmla="*/ 1053548 h 1719470"/>
              <a:gd name="connsiteX77" fmla="*/ 3786809 w 4145282"/>
              <a:gd name="connsiteY77" fmla="*/ 1023730 h 1719470"/>
              <a:gd name="connsiteX78" fmla="*/ 3856383 w 4145282"/>
              <a:gd name="connsiteY78" fmla="*/ 993913 h 1719470"/>
              <a:gd name="connsiteX79" fmla="*/ 3886200 w 4145282"/>
              <a:gd name="connsiteY79" fmla="*/ 974035 h 1719470"/>
              <a:gd name="connsiteX80" fmla="*/ 3925957 w 4145282"/>
              <a:gd name="connsiteY80" fmla="*/ 924339 h 1719470"/>
              <a:gd name="connsiteX81" fmla="*/ 3965713 w 4145282"/>
              <a:gd name="connsiteY81" fmla="*/ 894522 h 1719470"/>
              <a:gd name="connsiteX82" fmla="*/ 4025348 w 4145282"/>
              <a:gd name="connsiteY82" fmla="*/ 834887 h 1719470"/>
              <a:gd name="connsiteX83" fmla="*/ 4065105 w 4145282"/>
              <a:gd name="connsiteY83" fmla="*/ 775252 h 1719470"/>
              <a:gd name="connsiteX84" fmla="*/ 4075044 w 4145282"/>
              <a:gd name="connsiteY84" fmla="*/ 745435 h 1719470"/>
              <a:gd name="connsiteX85" fmla="*/ 4094922 w 4145282"/>
              <a:gd name="connsiteY85" fmla="*/ 715617 h 1719470"/>
              <a:gd name="connsiteX86" fmla="*/ 4114800 w 4145282"/>
              <a:gd name="connsiteY86" fmla="*/ 655983 h 1719470"/>
              <a:gd name="connsiteX87" fmla="*/ 4124740 w 4145282"/>
              <a:gd name="connsiteY87" fmla="*/ 626165 h 1719470"/>
              <a:gd name="connsiteX88" fmla="*/ 4134679 w 4145282"/>
              <a:gd name="connsiteY88" fmla="*/ 367748 h 1719470"/>
              <a:gd name="connsiteX89" fmla="*/ 4114800 w 4145282"/>
              <a:gd name="connsiteY89" fmla="*/ 278296 h 1719470"/>
              <a:gd name="connsiteX90" fmla="*/ 4094922 w 4145282"/>
              <a:gd name="connsiteY90" fmla="*/ 258417 h 1719470"/>
              <a:gd name="connsiteX91" fmla="*/ 4055166 w 4145282"/>
              <a:gd name="connsiteY91" fmla="*/ 168965 h 1719470"/>
              <a:gd name="connsiteX92" fmla="*/ 4035287 w 4145282"/>
              <a:gd name="connsiteY92" fmla="*/ 149087 h 1719470"/>
              <a:gd name="connsiteX93" fmla="*/ 4015409 w 4145282"/>
              <a:gd name="connsiteY93" fmla="*/ 119270 h 1719470"/>
              <a:gd name="connsiteX94" fmla="*/ 3955774 w 4145282"/>
              <a:gd name="connsiteY94" fmla="*/ 89452 h 1719470"/>
              <a:gd name="connsiteX95" fmla="*/ 3896140 w 4145282"/>
              <a:gd name="connsiteY95" fmla="*/ 49696 h 1719470"/>
              <a:gd name="connsiteX96" fmla="*/ 3806687 w 4145282"/>
              <a:gd name="connsiteY96" fmla="*/ 19878 h 1719470"/>
              <a:gd name="connsiteX97" fmla="*/ 3776870 w 4145282"/>
              <a:gd name="connsiteY97" fmla="*/ 9939 h 1719470"/>
              <a:gd name="connsiteX98" fmla="*/ 3687418 w 4145282"/>
              <a:gd name="connsiteY98" fmla="*/ 0 h 1719470"/>
              <a:gd name="connsiteX99" fmla="*/ 3518453 w 4145282"/>
              <a:gd name="connsiteY99" fmla="*/ 9939 h 1719470"/>
              <a:gd name="connsiteX100" fmla="*/ 3369366 w 4145282"/>
              <a:gd name="connsiteY100" fmla="*/ 39757 h 1719470"/>
              <a:gd name="connsiteX101" fmla="*/ 3319670 w 4145282"/>
              <a:gd name="connsiteY101" fmla="*/ 49696 h 1719470"/>
              <a:gd name="connsiteX102" fmla="*/ 3260035 w 4145282"/>
              <a:gd name="connsiteY102" fmla="*/ 69574 h 1719470"/>
              <a:gd name="connsiteX103" fmla="*/ 3200400 w 4145282"/>
              <a:gd name="connsiteY103" fmla="*/ 89452 h 1719470"/>
              <a:gd name="connsiteX104" fmla="*/ 3170583 w 4145282"/>
              <a:gd name="connsiteY104" fmla="*/ 99391 h 1719470"/>
              <a:gd name="connsiteX105" fmla="*/ 3140766 w 4145282"/>
              <a:gd name="connsiteY105" fmla="*/ 109330 h 1719470"/>
              <a:gd name="connsiteX106" fmla="*/ 3091070 w 4145282"/>
              <a:gd name="connsiteY106" fmla="*/ 119270 h 1719470"/>
              <a:gd name="connsiteX107" fmla="*/ 3011557 w 4145282"/>
              <a:gd name="connsiteY107" fmla="*/ 139148 h 1719470"/>
              <a:gd name="connsiteX108" fmla="*/ 2922105 w 4145282"/>
              <a:gd name="connsiteY108" fmla="*/ 149087 h 1719470"/>
              <a:gd name="connsiteX109" fmla="*/ 2892287 w 4145282"/>
              <a:gd name="connsiteY109" fmla="*/ 159026 h 1719470"/>
              <a:gd name="connsiteX110" fmla="*/ 2683566 w 4145282"/>
              <a:gd name="connsiteY110" fmla="*/ 178904 h 1719470"/>
              <a:gd name="connsiteX111" fmla="*/ 2613992 w 4145282"/>
              <a:gd name="connsiteY111" fmla="*/ 188843 h 1719470"/>
              <a:gd name="connsiteX112" fmla="*/ 2494722 w 4145282"/>
              <a:gd name="connsiteY112" fmla="*/ 198783 h 1719470"/>
              <a:gd name="connsiteX113" fmla="*/ 1868557 w 4145282"/>
              <a:gd name="connsiteY113" fmla="*/ 178904 h 1719470"/>
              <a:gd name="connsiteX114" fmla="*/ 1818861 w 4145282"/>
              <a:gd name="connsiteY114" fmla="*/ 168965 h 1719470"/>
              <a:gd name="connsiteX115" fmla="*/ 1759226 w 4145282"/>
              <a:gd name="connsiteY115" fmla="*/ 149087 h 1719470"/>
              <a:gd name="connsiteX116" fmla="*/ 1699592 w 4145282"/>
              <a:gd name="connsiteY116" fmla="*/ 129209 h 1719470"/>
              <a:gd name="connsiteX117" fmla="*/ 1669774 w 4145282"/>
              <a:gd name="connsiteY117" fmla="*/ 119270 h 1719470"/>
              <a:gd name="connsiteX118" fmla="*/ 1649896 w 4145282"/>
              <a:gd name="connsiteY118" fmla="*/ 109330 h 17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145282" h="1719470">
                <a:moveTo>
                  <a:pt x="1719470" y="129209"/>
                </a:moveTo>
                <a:cubicBezTo>
                  <a:pt x="1702905" y="125896"/>
                  <a:pt x="1686438" y="122047"/>
                  <a:pt x="1669774" y="119270"/>
                </a:cubicBezTo>
                <a:cubicBezTo>
                  <a:pt x="1646666" y="115419"/>
                  <a:pt x="1623027" y="114598"/>
                  <a:pt x="1600200" y="109330"/>
                </a:cubicBezTo>
                <a:cubicBezTo>
                  <a:pt x="1579783" y="104618"/>
                  <a:pt x="1561234" y="92897"/>
                  <a:pt x="1540566" y="89452"/>
                </a:cubicBezTo>
                <a:cubicBezTo>
                  <a:pt x="1501214" y="82893"/>
                  <a:pt x="1460992" y="83483"/>
                  <a:pt x="1421296" y="79513"/>
                </a:cubicBezTo>
                <a:cubicBezTo>
                  <a:pt x="1394718" y="76855"/>
                  <a:pt x="1368460" y="70908"/>
                  <a:pt x="1341783" y="69574"/>
                </a:cubicBezTo>
                <a:cubicBezTo>
                  <a:pt x="1235846" y="64277"/>
                  <a:pt x="1129748" y="62948"/>
                  <a:pt x="1023731" y="59635"/>
                </a:cubicBezTo>
                <a:cubicBezTo>
                  <a:pt x="791818" y="62948"/>
                  <a:pt x="559757" y="60660"/>
                  <a:pt x="327992" y="69574"/>
                </a:cubicBezTo>
                <a:cubicBezTo>
                  <a:pt x="300692" y="70624"/>
                  <a:pt x="248479" y="89452"/>
                  <a:pt x="248479" y="89452"/>
                </a:cubicBezTo>
                <a:cubicBezTo>
                  <a:pt x="241853" y="96078"/>
                  <a:pt x="236397" y="104132"/>
                  <a:pt x="228600" y="109330"/>
                </a:cubicBezTo>
                <a:cubicBezTo>
                  <a:pt x="204032" y="125708"/>
                  <a:pt x="185534" y="130312"/>
                  <a:pt x="159026" y="139148"/>
                </a:cubicBezTo>
                <a:cubicBezTo>
                  <a:pt x="108757" y="172661"/>
                  <a:pt x="145625" y="143304"/>
                  <a:pt x="99392" y="198783"/>
                </a:cubicBezTo>
                <a:cubicBezTo>
                  <a:pt x="52178" y="255439"/>
                  <a:pt x="108788" y="174749"/>
                  <a:pt x="59635" y="248478"/>
                </a:cubicBezTo>
                <a:cubicBezTo>
                  <a:pt x="34654" y="323424"/>
                  <a:pt x="68351" y="231047"/>
                  <a:pt x="29818" y="308113"/>
                </a:cubicBezTo>
                <a:cubicBezTo>
                  <a:pt x="25133" y="317484"/>
                  <a:pt x="22757" y="327856"/>
                  <a:pt x="19879" y="337930"/>
                </a:cubicBezTo>
                <a:cubicBezTo>
                  <a:pt x="8019" y="379442"/>
                  <a:pt x="7810" y="390467"/>
                  <a:pt x="0" y="437322"/>
                </a:cubicBezTo>
                <a:cubicBezTo>
                  <a:pt x="3313" y="530087"/>
                  <a:pt x="3964" y="622985"/>
                  <a:pt x="9940" y="715617"/>
                </a:cubicBezTo>
                <a:cubicBezTo>
                  <a:pt x="10615" y="726072"/>
                  <a:pt x="15194" y="736064"/>
                  <a:pt x="19879" y="745435"/>
                </a:cubicBezTo>
                <a:cubicBezTo>
                  <a:pt x="25221" y="756119"/>
                  <a:pt x="33131" y="765313"/>
                  <a:pt x="39757" y="775252"/>
                </a:cubicBezTo>
                <a:cubicBezTo>
                  <a:pt x="43070" y="788504"/>
                  <a:pt x="42119" y="803643"/>
                  <a:pt x="49696" y="815009"/>
                </a:cubicBezTo>
                <a:cubicBezTo>
                  <a:pt x="56322" y="824948"/>
                  <a:pt x="70185" y="827425"/>
                  <a:pt x="79513" y="834887"/>
                </a:cubicBezTo>
                <a:cubicBezTo>
                  <a:pt x="128696" y="874232"/>
                  <a:pt x="67607" y="832919"/>
                  <a:pt x="119270" y="884583"/>
                </a:cubicBezTo>
                <a:cubicBezTo>
                  <a:pt x="130983" y="896296"/>
                  <a:pt x="145774" y="904461"/>
                  <a:pt x="159026" y="914400"/>
                </a:cubicBezTo>
                <a:cubicBezTo>
                  <a:pt x="207721" y="1011788"/>
                  <a:pt x="147786" y="915347"/>
                  <a:pt x="208722" y="964096"/>
                </a:cubicBezTo>
                <a:cubicBezTo>
                  <a:pt x="272945" y="1015474"/>
                  <a:pt x="183471" y="978870"/>
                  <a:pt x="258418" y="1003852"/>
                </a:cubicBezTo>
                <a:cubicBezTo>
                  <a:pt x="350201" y="1065041"/>
                  <a:pt x="237294" y="986953"/>
                  <a:pt x="308113" y="1043609"/>
                </a:cubicBezTo>
                <a:cubicBezTo>
                  <a:pt x="355582" y="1081585"/>
                  <a:pt x="318763" y="1048934"/>
                  <a:pt x="367748" y="1073426"/>
                </a:cubicBezTo>
                <a:cubicBezTo>
                  <a:pt x="425414" y="1102258"/>
                  <a:pt x="367632" y="1087049"/>
                  <a:pt x="437322" y="1113183"/>
                </a:cubicBezTo>
                <a:cubicBezTo>
                  <a:pt x="450112" y="1117979"/>
                  <a:pt x="463827" y="1119809"/>
                  <a:pt x="477079" y="1123122"/>
                </a:cubicBezTo>
                <a:cubicBezTo>
                  <a:pt x="532795" y="1160266"/>
                  <a:pt x="478435" y="1129492"/>
                  <a:pt x="556592" y="1152939"/>
                </a:cubicBezTo>
                <a:cubicBezTo>
                  <a:pt x="677510" y="1189214"/>
                  <a:pt x="513309" y="1163518"/>
                  <a:pt x="705679" y="1182757"/>
                </a:cubicBezTo>
                <a:cubicBezTo>
                  <a:pt x="829960" y="1213827"/>
                  <a:pt x="675442" y="1174118"/>
                  <a:pt x="775253" y="1202635"/>
                </a:cubicBezTo>
                <a:cubicBezTo>
                  <a:pt x="788387" y="1206388"/>
                  <a:pt x="801925" y="1208649"/>
                  <a:pt x="815009" y="1212574"/>
                </a:cubicBezTo>
                <a:cubicBezTo>
                  <a:pt x="835079" y="1218595"/>
                  <a:pt x="854766" y="1225826"/>
                  <a:pt x="874644" y="1232452"/>
                </a:cubicBezTo>
                <a:lnTo>
                  <a:pt x="904461" y="1242391"/>
                </a:lnTo>
                <a:cubicBezTo>
                  <a:pt x="989449" y="1327379"/>
                  <a:pt x="850942" y="1194799"/>
                  <a:pt x="954157" y="1272209"/>
                </a:cubicBezTo>
                <a:cubicBezTo>
                  <a:pt x="972898" y="1286265"/>
                  <a:pt x="987288" y="1305339"/>
                  <a:pt x="1003853" y="1321904"/>
                </a:cubicBezTo>
                <a:cubicBezTo>
                  <a:pt x="1010479" y="1328530"/>
                  <a:pt x="1018533" y="1333986"/>
                  <a:pt x="1023731" y="1341783"/>
                </a:cubicBezTo>
                <a:cubicBezTo>
                  <a:pt x="1080695" y="1427230"/>
                  <a:pt x="1012402" y="1319123"/>
                  <a:pt x="1053548" y="1401417"/>
                </a:cubicBezTo>
                <a:cubicBezTo>
                  <a:pt x="1058890" y="1412101"/>
                  <a:pt x="1067499" y="1420863"/>
                  <a:pt x="1073426" y="1431235"/>
                </a:cubicBezTo>
                <a:cubicBezTo>
                  <a:pt x="1080777" y="1444099"/>
                  <a:pt x="1084049" y="1459421"/>
                  <a:pt x="1093305" y="1470991"/>
                </a:cubicBezTo>
                <a:cubicBezTo>
                  <a:pt x="1110866" y="1492942"/>
                  <a:pt x="1151016" y="1534633"/>
                  <a:pt x="1182757" y="1550504"/>
                </a:cubicBezTo>
                <a:cubicBezTo>
                  <a:pt x="1192128" y="1555189"/>
                  <a:pt x="1202944" y="1556316"/>
                  <a:pt x="1212574" y="1560443"/>
                </a:cubicBezTo>
                <a:cubicBezTo>
                  <a:pt x="1226193" y="1566280"/>
                  <a:pt x="1238275" y="1575636"/>
                  <a:pt x="1252331" y="1580322"/>
                </a:cubicBezTo>
                <a:cubicBezTo>
                  <a:pt x="1268357" y="1585664"/>
                  <a:pt x="1285461" y="1586948"/>
                  <a:pt x="1302026" y="1590261"/>
                </a:cubicBezTo>
                <a:cubicBezTo>
                  <a:pt x="1362456" y="1630546"/>
                  <a:pt x="1298247" y="1592570"/>
                  <a:pt x="1371600" y="1620078"/>
                </a:cubicBezTo>
                <a:cubicBezTo>
                  <a:pt x="1385473" y="1625281"/>
                  <a:pt x="1397165" y="1635699"/>
                  <a:pt x="1411357" y="1639957"/>
                </a:cubicBezTo>
                <a:cubicBezTo>
                  <a:pt x="1430660" y="1645748"/>
                  <a:pt x="1451287" y="1645674"/>
                  <a:pt x="1470992" y="1649896"/>
                </a:cubicBezTo>
                <a:cubicBezTo>
                  <a:pt x="1618589" y="1681524"/>
                  <a:pt x="1482166" y="1661232"/>
                  <a:pt x="1630018" y="1679713"/>
                </a:cubicBezTo>
                <a:cubicBezTo>
                  <a:pt x="1695831" y="1701651"/>
                  <a:pt x="1656444" y="1691132"/>
                  <a:pt x="1779105" y="1699591"/>
                </a:cubicBezTo>
                <a:cubicBezTo>
                  <a:pt x="1835390" y="1703473"/>
                  <a:pt x="1891768" y="1705897"/>
                  <a:pt x="1948070" y="1709530"/>
                </a:cubicBezTo>
                <a:lnTo>
                  <a:pt x="2087218" y="1719470"/>
                </a:lnTo>
                <a:lnTo>
                  <a:pt x="2604053" y="1709530"/>
                </a:lnTo>
                <a:cubicBezTo>
                  <a:pt x="2640628" y="1708369"/>
                  <a:pt x="2678276" y="1709916"/>
                  <a:pt x="2713383" y="1699591"/>
                </a:cubicBezTo>
                <a:cubicBezTo>
                  <a:pt x="2736303" y="1692850"/>
                  <a:pt x="2753140" y="1673087"/>
                  <a:pt x="2773018" y="1659835"/>
                </a:cubicBezTo>
                <a:cubicBezTo>
                  <a:pt x="2802336" y="1640290"/>
                  <a:pt x="2808738" y="1638837"/>
                  <a:pt x="2832653" y="1610139"/>
                </a:cubicBezTo>
                <a:cubicBezTo>
                  <a:pt x="2840300" y="1600962"/>
                  <a:pt x="2845069" y="1589650"/>
                  <a:pt x="2852531" y="1580322"/>
                </a:cubicBezTo>
                <a:cubicBezTo>
                  <a:pt x="2858385" y="1573005"/>
                  <a:pt x="2866555" y="1567760"/>
                  <a:pt x="2872409" y="1560443"/>
                </a:cubicBezTo>
                <a:cubicBezTo>
                  <a:pt x="2879871" y="1551115"/>
                  <a:pt x="2883840" y="1539072"/>
                  <a:pt x="2892287" y="1530626"/>
                </a:cubicBezTo>
                <a:cubicBezTo>
                  <a:pt x="2906334" y="1516579"/>
                  <a:pt x="2946272" y="1498665"/>
                  <a:pt x="2961861" y="1490870"/>
                </a:cubicBezTo>
                <a:cubicBezTo>
                  <a:pt x="2968487" y="1480931"/>
                  <a:pt x="2973293" y="1469499"/>
                  <a:pt x="2981740" y="1461052"/>
                </a:cubicBezTo>
                <a:cubicBezTo>
                  <a:pt x="3009721" y="1433071"/>
                  <a:pt x="3023095" y="1433931"/>
                  <a:pt x="3051313" y="1411357"/>
                </a:cubicBezTo>
                <a:cubicBezTo>
                  <a:pt x="3058631" y="1405503"/>
                  <a:pt x="3063156" y="1396299"/>
                  <a:pt x="3071192" y="1391478"/>
                </a:cubicBezTo>
                <a:cubicBezTo>
                  <a:pt x="3080176" y="1386088"/>
                  <a:pt x="3091851" y="1386627"/>
                  <a:pt x="3101009" y="1381539"/>
                </a:cubicBezTo>
                <a:cubicBezTo>
                  <a:pt x="3121893" y="1369937"/>
                  <a:pt x="3143751" y="1358677"/>
                  <a:pt x="3160644" y="1341783"/>
                </a:cubicBezTo>
                <a:cubicBezTo>
                  <a:pt x="3170583" y="1331844"/>
                  <a:pt x="3179023" y="1320135"/>
                  <a:pt x="3190461" y="1311965"/>
                </a:cubicBezTo>
                <a:cubicBezTo>
                  <a:pt x="3202518" y="1303353"/>
                  <a:pt x="3216461" y="1297590"/>
                  <a:pt x="3230218" y="1292087"/>
                </a:cubicBezTo>
                <a:cubicBezTo>
                  <a:pt x="3249673" y="1284305"/>
                  <a:pt x="3289853" y="1272209"/>
                  <a:pt x="3289853" y="1272209"/>
                </a:cubicBezTo>
                <a:cubicBezTo>
                  <a:pt x="3324012" y="1238048"/>
                  <a:pt x="3295334" y="1262537"/>
                  <a:pt x="3349487" y="1232452"/>
                </a:cubicBezTo>
                <a:cubicBezTo>
                  <a:pt x="3381915" y="1214437"/>
                  <a:pt x="3404893" y="1196376"/>
                  <a:pt x="3438940" y="1182757"/>
                </a:cubicBezTo>
                <a:cubicBezTo>
                  <a:pt x="3458395" y="1174975"/>
                  <a:pt x="3481140" y="1174501"/>
                  <a:pt x="3498574" y="1162878"/>
                </a:cubicBezTo>
                <a:cubicBezTo>
                  <a:pt x="3508513" y="1156252"/>
                  <a:pt x="3517708" y="1148342"/>
                  <a:pt x="3528392" y="1143000"/>
                </a:cubicBezTo>
                <a:cubicBezTo>
                  <a:pt x="3537763" y="1138315"/>
                  <a:pt x="3548399" y="1136740"/>
                  <a:pt x="3558209" y="1133061"/>
                </a:cubicBezTo>
                <a:cubicBezTo>
                  <a:pt x="3574914" y="1126797"/>
                  <a:pt x="3591601" y="1120429"/>
                  <a:pt x="3607905" y="1113183"/>
                </a:cubicBezTo>
                <a:cubicBezTo>
                  <a:pt x="3675244" y="1083254"/>
                  <a:pt x="3618911" y="1099054"/>
                  <a:pt x="3697357" y="1083365"/>
                </a:cubicBezTo>
                <a:cubicBezTo>
                  <a:pt x="3707296" y="1076739"/>
                  <a:pt x="3716490" y="1068829"/>
                  <a:pt x="3727174" y="1063487"/>
                </a:cubicBezTo>
                <a:cubicBezTo>
                  <a:pt x="3736545" y="1058802"/>
                  <a:pt x="3748275" y="1059360"/>
                  <a:pt x="3756992" y="1053548"/>
                </a:cubicBezTo>
                <a:cubicBezTo>
                  <a:pt x="3768687" y="1045751"/>
                  <a:pt x="3775371" y="1031900"/>
                  <a:pt x="3786809" y="1023730"/>
                </a:cubicBezTo>
                <a:cubicBezTo>
                  <a:pt x="3835064" y="989262"/>
                  <a:pt x="3813127" y="1015541"/>
                  <a:pt x="3856383" y="993913"/>
                </a:cubicBezTo>
                <a:cubicBezTo>
                  <a:pt x="3867067" y="988571"/>
                  <a:pt x="3876872" y="981497"/>
                  <a:pt x="3886200" y="974035"/>
                </a:cubicBezTo>
                <a:cubicBezTo>
                  <a:pt x="3935383" y="934690"/>
                  <a:pt x="3874294" y="976003"/>
                  <a:pt x="3925957" y="924339"/>
                </a:cubicBezTo>
                <a:cubicBezTo>
                  <a:pt x="3937670" y="912626"/>
                  <a:pt x="3953400" y="905603"/>
                  <a:pt x="3965713" y="894522"/>
                </a:cubicBezTo>
                <a:cubicBezTo>
                  <a:pt x="3986609" y="875716"/>
                  <a:pt x="4009754" y="858278"/>
                  <a:pt x="4025348" y="834887"/>
                </a:cubicBezTo>
                <a:lnTo>
                  <a:pt x="4065105" y="775252"/>
                </a:lnTo>
                <a:cubicBezTo>
                  <a:pt x="4068418" y="765313"/>
                  <a:pt x="4070359" y="754806"/>
                  <a:pt x="4075044" y="745435"/>
                </a:cubicBezTo>
                <a:cubicBezTo>
                  <a:pt x="4080386" y="734751"/>
                  <a:pt x="4090071" y="726533"/>
                  <a:pt x="4094922" y="715617"/>
                </a:cubicBezTo>
                <a:cubicBezTo>
                  <a:pt x="4103432" y="696470"/>
                  <a:pt x="4108174" y="675861"/>
                  <a:pt x="4114800" y="655983"/>
                </a:cubicBezTo>
                <a:lnTo>
                  <a:pt x="4124740" y="626165"/>
                </a:lnTo>
                <a:cubicBezTo>
                  <a:pt x="4149487" y="477683"/>
                  <a:pt x="4150692" y="527882"/>
                  <a:pt x="4134679" y="367748"/>
                </a:cubicBezTo>
                <a:cubicBezTo>
                  <a:pt x="4133635" y="357304"/>
                  <a:pt x="4125594" y="296286"/>
                  <a:pt x="4114800" y="278296"/>
                </a:cubicBezTo>
                <a:cubicBezTo>
                  <a:pt x="4109979" y="270261"/>
                  <a:pt x="4101548" y="265043"/>
                  <a:pt x="4094922" y="258417"/>
                </a:cubicBezTo>
                <a:cubicBezTo>
                  <a:pt x="4079162" y="211136"/>
                  <a:pt x="4082165" y="202714"/>
                  <a:pt x="4055166" y="168965"/>
                </a:cubicBezTo>
                <a:cubicBezTo>
                  <a:pt x="4049312" y="161648"/>
                  <a:pt x="4041141" y="156404"/>
                  <a:pt x="4035287" y="149087"/>
                </a:cubicBezTo>
                <a:cubicBezTo>
                  <a:pt x="4027825" y="139759"/>
                  <a:pt x="4023855" y="127717"/>
                  <a:pt x="4015409" y="119270"/>
                </a:cubicBezTo>
                <a:cubicBezTo>
                  <a:pt x="3996140" y="100001"/>
                  <a:pt x="3980027" y="97536"/>
                  <a:pt x="3955774" y="89452"/>
                </a:cubicBezTo>
                <a:cubicBezTo>
                  <a:pt x="3935896" y="76200"/>
                  <a:pt x="3918804" y="57251"/>
                  <a:pt x="3896140" y="49696"/>
                </a:cubicBezTo>
                <a:lnTo>
                  <a:pt x="3806687" y="19878"/>
                </a:lnTo>
                <a:cubicBezTo>
                  <a:pt x="3796748" y="16565"/>
                  <a:pt x="3787283" y="11096"/>
                  <a:pt x="3776870" y="9939"/>
                </a:cubicBezTo>
                <a:lnTo>
                  <a:pt x="3687418" y="0"/>
                </a:lnTo>
                <a:cubicBezTo>
                  <a:pt x="3631096" y="3313"/>
                  <a:pt x="3574677" y="5254"/>
                  <a:pt x="3518453" y="9939"/>
                </a:cubicBezTo>
                <a:cubicBezTo>
                  <a:pt x="3433546" y="17015"/>
                  <a:pt x="3457948" y="22041"/>
                  <a:pt x="3369366" y="39757"/>
                </a:cubicBezTo>
                <a:cubicBezTo>
                  <a:pt x="3352801" y="43070"/>
                  <a:pt x="3335968" y="45251"/>
                  <a:pt x="3319670" y="49696"/>
                </a:cubicBezTo>
                <a:cubicBezTo>
                  <a:pt x="3299455" y="55209"/>
                  <a:pt x="3279913" y="62948"/>
                  <a:pt x="3260035" y="69574"/>
                </a:cubicBezTo>
                <a:lnTo>
                  <a:pt x="3200400" y="89452"/>
                </a:lnTo>
                <a:lnTo>
                  <a:pt x="3170583" y="99391"/>
                </a:lnTo>
                <a:cubicBezTo>
                  <a:pt x="3160644" y="102704"/>
                  <a:pt x="3151039" y="107275"/>
                  <a:pt x="3140766" y="109330"/>
                </a:cubicBezTo>
                <a:cubicBezTo>
                  <a:pt x="3124201" y="112643"/>
                  <a:pt x="3107459" y="115173"/>
                  <a:pt x="3091070" y="119270"/>
                </a:cubicBezTo>
                <a:cubicBezTo>
                  <a:pt x="3029411" y="134685"/>
                  <a:pt x="3097029" y="126938"/>
                  <a:pt x="3011557" y="139148"/>
                </a:cubicBezTo>
                <a:cubicBezTo>
                  <a:pt x="2981858" y="143391"/>
                  <a:pt x="2951922" y="145774"/>
                  <a:pt x="2922105" y="149087"/>
                </a:cubicBezTo>
                <a:cubicBezTo>
                  <a:pt x="2912166" y="152400"/>
                  <a:pt x="2902621" y="157304"/>
                  <a:pt x="2892287" y="159026"/>
                </a:cubicBezTo>
                <a:cubicBezTo>
                  <a:pt x="2839929" y="167752"/>
                  <a:pt x="2730681" y="173945"/>
                  <a:pt x="2683566" y="178904"/>
                </a:cubicBezTo>
                <a:cubicBezTo>
                  <a:pt x="2660268" y="181356"/>
                  <a:pt x="2637290" y="186390"/>
                  <a:pt x="2613992" y="188843"/>
                </a:cubicBezTo>
                <a:cubicBezTo>
                  <a:pt x="2574317" y="193019"/>
                  <a:pt x="2534479" y="195470"/>
                  <a:pt x="2494722" y="198783"/>
                </a:cubicBezTo>
                <a:cubicBezTo>
                  <a:pt x="2120635" y="192219"/>
                  <a:pt x="2091811" y="219495"/>
                  <a:pt x="1868557" y="178904"/>
                </a:cubicBezTo>
                <a:cubicBezTo>
                  <a:pt x="1851936" y="175882"/>
                  <a:pt x="1835159" y="173410"/>
                  <a:pt x="1818861" y="168965"/>
                </a:cubicBezTo>
                <a:cubicBezTo>
                  <a:pt x="1798646" y="163452"/>
                  <a:pt x="1779104" y="155713"/>
                  <a:pt x="1759226" y="149087"/>
                </a:cubicBezTo>
                <a:lnTo>
                  <a:pt x="1699592" y="129209"/>
                </a:lnTo>
                <a:cubicBezTo>
                  <a:pt x="1689653" y="125896"/>
                  <a:pt x="1679145" y="123956"/>
                  <a:pt x="1669774" y="119270"/>
                </a:cubicBezTo>
                <a:lnTo>
                  <a:pt x="1649896" y="1093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雲朵形圖說文字 9"/>
          <p:cNvSpPr/>
          <p:nvPr/>
        </p:nvSpPr>
        <p:spPr>
          <a:xfrm>
            <a:off x="7164290" y="5445224"/>
            <a:ext cx="1512167" cy="864096"/>
          </a:xfrm>
          <a:prstGeom prst="cloudCallout">
            <a:avLst>
              <a:gd name="adj1" fmla="val -81960"/>
              <a:gd name="adj2" fmla="val -57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Ad Content </a:t>
            </a:r>
            <a:endParaRPr lang="zh-TW" altLang="en-US" dirty="0"/>
          </a:p>
        </p:txBody>
      </p:sp>
      <p:sp>
        <p:nvSpPr>
          <p:cNvPr id="11" name="雲朵形圖說文字 10"/>
          <p:cNvSpPr/>
          <p:nvPr/>
        </p:nvSpPr>
        <p:spPr>
          <a:xfrm>
            <a:off x="2628799" y="919674"/>
            <a:ext cx="1647327" cy="864096"/>
          </a:xfrm>
          <a:prstGeom prst="cloudCallout">
            <a:avLst>
              <a:gd name="adj1" fmla="val 30452"/>
              <a:gd name="adj2" fmla="val 72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Viewer Analytics</a:t>
            </a:r>
            <a:endParaRPr lang="zh-TW" altLang="en-US" dirty="0"/>
          </a:p>
        </p:txBody>
      </p:sp>
      <p:sp>
        <p:nvSpPr>
          <p:cNvPr id="12" name="雲朵形圖說文字 11"/>
          <p:cNvSpPr/>
          <p:nvPr/>
        </p:nvSpPr>
        <p:spPr>
          <a:xfrm>
            <a:off x="7380312" y="260648"/>
            <a:ext cx="1638944" cy="864096"/>
          </a:xfrm>
          <a:prstGeom prst="cloudCallout">
            <a:avLst>
              <a:gd name="adj1" fmla="val -25078"/>
              <a:gd name="adj2" fmla="val 78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Dat</a:t>
            </a:r>
            <a:r>
              <a:rPr lang="en-US" altLang="zh-CN" dirty="0" smtClean="0"/>
              <a:t>a</a:t>
            </a:r>
            <a:r>
              <a:rPr lang="en-US" altLang="zh-TW" dirty="0" smtClean="0"/>
              <a:t> Mining</a:t>
            </a:r>
            <a:endParaRPr lang="zh-TW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4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Work2: </a:t>
            </a:r>
            <a:r>
              <a:rPr lang="en-US" altLang="zh-TW" dirty="0"/>
              <a:t>Reflective </a:t>
            </a:r>
            <a:r>
              <a:rPr lang="en-US" altLang="zh-TW" dirty="0" smtClean="0"/>
              <a:t>Sign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1096" y="1383358"/>
            <a:ext cx="5021808" cy="2736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360" y="4365104"/>
            <a:ext cx="5296396" cy="22768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2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Work3: Process Scheduling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3861049"/>
            <a:ext cx="7632849" cy="2623602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1789" y="1417638"/>
            <a:ext cx="8229600" cy="2404864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First-Come, First-Served (FCFS)</a:t>
            </a:r>
          </a:p>
          <a:p>
            <a:r>
              <a:rPr lang="en-US" altLang="zh-TW" sz="2400" dirty="0" smtClean="0"/>
              <a:t>Shortest-Job-First (SJF)</a:t>
            </a:r>
          </a:p>
          <a:p>
            <a:r>
              <a:rPr lang="en-US" altLang="zh-TW" sz="2400" dirty="0" smtClean="0"/>
              <a:t>Shortest-Remaining-Time-First</a:t>
            </a:r>
          </a:p>
          <a:p>
            <a:r>
              <a:rPr lang="en-US" altLang="zh-TW" sz="2400" dirty="0" smtClean="0"/>
              <a:t>Priority</a:t>
            </a:r>
          </a:p>
          <a:p>
            <a:r>
              <a:rPr lang="en-US" altLang="zh-TW" sz="2400" i="1" dirty="0" smtClean="0"/>
              <a:t>Round Robin (RR)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34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related works</a:t>
            </a:r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397430"/>
              </p:ext>
            </p:extLst>
          </p:nvPr>
        </p:nvGraphicFramePr>
        <p:xfrm>
          <a:off x="683568" y="1988840"/>
          <a:ext cx="7848872" cy="383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034"/>
                <a:gridCol w="1824034"/>
                <a:gridCol w="1271296"/>
                <a:gridCol w="1437117"/>
                <a:gridCol w="1492391"/>
              </a:tblGrid>
              <a:tr h="432000">
                <a:tc rowSpan="2"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Impression</a:t>
                      </a:r>
                      <a:r>
                        <a:rPr lang="zh-TW" altLang="en-US" b="0" dirty="0" smtClean="0"/>
                        <a:t> </a:t>
                      </a:r>
                      <a:r>
                        <a:rPr lang="en-US" altLang="zh-TW" b="0" dirty="0" smtClean="0"/>
                        <a:t>maximization</a:t>
                      </a:r>
                    </a:p>
                    <a:p>
                      <a:pPr algn="ctr"/>
                      <a:r>
                        <a:rPr lang="en-US" altLang="zh-TW" b="0" dirty="0" smtClean="0"/>
                        <a:t>problem</a:t>
                      </a:r>
                      <a:endParaRPr lang="zh-TW" altLang="en-US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Scheduling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algorithm</a:t>
                      </a:r>
                      <a:endParaRPr lang="zh-TW" altLang="en-US" b="0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Intelligen</a:t>
                      </a:r>
                      <a:r>
                        <a:rPr lang="en-US" altLang="zh-TW" b="0" dirty="0" smtClean="0"/>
                        <a:t>ce</a:t>
                      </a:r>
                      <a:endParaRPr lang="zh-TW" altLang="en-US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72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Viewer Analytics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Advertising model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885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Intelligent</a:t>
                      </a:r>
                      <a:r>
                        <a:rPr lang="en-US" altLang="zh-TW" b="0" baseline="0" dirty="0" smtClean="0"/>
                        <a:t> advertising framework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X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X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O</a:t>
                      </a:r>
                      <a:endParaRPr lang="zh-TW" altLang="en-US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O</a:t>
                      </a:r>
                      <a:endParaRPr lang="zh-TW" altLang="en-US" b="0" dirty="0" smtClean="0"/>
                    </a:p>
                  </a:txBody>
                  <a:tcPr anchor="ctr"/>
                </a:tc>
              </a:tr>
              <a:tr h="885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Reflective</a:t>
                      </a:r>
                      <a:r>
                        <a:rPr lang="zh-TW" altLang="en-US" b="0" dirty="0" smtClean="0"/>
                        <a:t> </a:t>
                      </a:r>
                      <a:r>
                        <a:rPr lang="en-US" altLang="zh-TW" b="0" dirty="0" smtClean="0"/>
                        <a:t>sign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X</a:t>
                      </a:r>
                      <a:endParaRPr lang="zh-TW" altLang="en-US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O</a:t>
                      </a:r>
                      <a:endParaRPr lang="zh-TW" altLang="en-US" b="0" dirty="0" smtClean="0"/>
                    </a:p>
                    <a:p>
                      <a:pPr algn="ctr"/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O</a:t>
                      </a:r>
                      <a:endParaRPr lang="zh-TW" altLang="en-US" b="0" dirty="0" smtClean="0"/>
                    </a:p>
                    <a:p>
                      <a:pPr algn="ctr"/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X</a:t>
                      </a:r>
                      <a:endParaRPr lang="zh-TW" altLang="en-US" b="0" dirty="0" smtClean="0"/>
                    </a:p>
                    <a:p>
                      <a:pPr algn="ctr"/>
                      <a:endParaRPr lang="zh-TW" altLang="en-US" b="0" dirty="0"/>
                    </a:p>
                  </a:txBody>
                  <a:tcPr anchor="ctr"/>
                </a:tc>
              </a:tr>
              <a:tr h="885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Our </a:t>
                      </a:r>
                      <a:r>
                        <a:rPr lang="en-US" altLang="zh-CN" b="0" dirty="0" smtClean="0"/>
                        <a:t>work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O</a:t>
                      </a:r>
                      <a:endParaRPr lang="zh-TW" altLang="en-US" b="0" dirty="0" smtClean="0"/>
                    </a:p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O</a:t>
                      </a:r>
                      <a:endParaRPr lang="zh-TW" altLang="en-US" b="0" dirty="0" smtClean="0"/>
                    </a:p>
                    <a:p>
                      <a:pPr algn="ctr"/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O</a:t>
                      </a:r>
                      <a:endParaRPr lang="zh-TW" altLang="en-US" b="0" dirty="0" smtClean="0"/>
                    </a:p>
                    <a:p>
                      <a:pPr algn="ctr"/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O</a:t>
                      </a:r>
                      <a:endParaRPr lang="zh-TW" altLang="en-US" b="0" dirty="0" smtClean="0"/>
                    </a:p>
                    <a:p>
                      <a:pPr algn="ctr"/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8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CN" dirty="0"/>
              <a:t>Problem statement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61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Impression Maximization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i="1" dirty="0" smtClean="0"/>
              <a:t>Impression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lvl="1"/>
            <a:r>
              <a:rPr lang="en-US" altLang="zh-TW" dirty="0"/>
              <a:t>Each time an A</a:t>
            </a:r>
            <a:r>
              <a:rPr lang="en-US" altLang="zh-TW" dirty="0" smtClean="0"/>
              <a:t>d </a:t>
            </a:r>
            <a:r>
              <a:rPr lang="en-US" altLang="zh-TW" dirty="0"/>
              <a:t>is fetched </a:t>
            </a:r>
            <a:r>
              <a:rPr lang="en-US" altLang="zh-TW" dirty="0" smtClean="0"/>
              <a:t>and watched by one person, it </a:t>
            </a:r>
            <a:r>
              <a:rPr lang="en-US" altLang="zh-TW" dirty="0"/>
              <a:t>is counted as one impression. 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CN" i="1" dirty="0"/>
              <a:t>Impression Maximization (IM):</a:t>
            </a:r>
          </a:p>
          <a:p>
            <a:pPr lvl="1"/>
            <a:r>
              <a:rPr lang="en-US" altLang="zh-TW" dirty="0"/>
              <a:t>Given N Ads, each Ad has its </a:t>
            </a:r>
            <a:r>
              <a:rPr lang="en-US" altLang="zh-TW" i="1" dirty="0"/>
              <a:t>Impression Request (IR)</a:t>
            </a:r>
            <a:r>
              <a:rPr lang="en-US" altLang="zh-TW" dirty="0"/>
              <a:t> and </a:t>
            </a:r>
            <a:r>
              <a:rPr lang="en-US" altLang="zh-TW" i="1" dirty="0"/>
              <a:t>Due Day (DD), </a:t>
            </a:r>
            <a:r>
              <a:rPr lang="en-US" altLang="zh-TW" dirty="0"/>
              <a:t>design </a:t>
            </a:r>
            <a:r>
              <a:rPr lang="en-US" altLang="zh-TW" dirty="0" smtClean="0"/>
              <a:t>a Ads </a:t>
            </a:r>
            <a:r>
              <a:rPr lang="en-US" altLang="zh-TW" dirty="0"/>
              <a:t>playing </a:t>
            </a:r>
            <a:r>
              <a:rPr lang="en-US" altLang="zh-TW" dirty="0" smtClean="0"/>
              <a:t>schedule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 a day </a:t>
            </a:r>
            <a:r>
              <a:rPr lang="en-US" altLang="zh-TW" dirty="0" smtClean="0"/>
              <a:t>to </a:t>
            </a:r>
            <a:r>
              <a:rPr lang="en-US" altLang="zh-TW" i="1" dirty="0" smtClean="0"/>
              <a:t>evenly </a:t>
            </a:r>
            <a:r>
              <a:rPr lang="en-US" altLang="zh-TW" dirty="0"/>
              <a:t>maximize the impression those </a:t>
            </a:r>
            <a:r>
              <a:rPr lang="en-US" altLang="zh-TW" dirty="0" smtClean="0"/>
              <a:t>Ads </a:t>
            </a:r>
            <a:r>
              <a:rPr lang="en-US" altLang="zh-TW" dirty="0"/>
              <a:t>can get.</a:t>
            </a:r>
          </a:p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131947"/>
            <a:ext cx="1164345" cy="116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00" y="2204864"/>
            <a:ext cx="1541672" cy="266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15813" y="2636912"/>
                <a:ext cx="1664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𝐼𝑚𝑝𝑟𝑒𝑠𝑠𝑖𝑜𝑛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13" y="2636912"/>
                <a:ext cx="166468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29" r="-29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5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altLang="zh-CN" dirty="0"/>
              <a:t>Problem Definition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03244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Input: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𝐴𝑑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i="1" dirty="0" smtClean="0"/>
                  <a:t> 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𝐼𝑅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i="1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𝐷𝐷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i="1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latin typeface="Cambria Math" charset="0"/>
                      </a:rPr>
                      <m:t>=1, 2, …, </m:t>
                    </m:r>
                    <m:r>
                      <a:rPr lang="en-US" altLang="zh-TW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Output: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 smtClean="0"/>
                  <a:t>: </a:t>
                </a:r>
                <a:r>
                  <a:rPr lang="en-US" altLang="zh-CN" dirty="0"/>
                  <a:t>An </a:t>
                </a:r>
                <a:r>
                  <a:rPr lang="en-US" altLang="zh-CN" dirty="0" smtClean="0"/>
                  <a:t>Ads </a:t>
                </a:r>
                <a:r>
                  <a:rPr lang="en-US" altLang="zh-CN" dirty="0"/>
                  <a:t>playing schedule </a:t>
                </a:r>
                <a:r>
                  <a:rPr lang="en-US" altLang="zh-CN" dirty="0" smtClean="0"/>
                  <a:t>for a </a:t>
                </a:r>
                <a:r>
                  <a:rPr lang="en-US" altLang="zh-CN" dirty="0"/>
                  <a:t>day</a:t>
                </a:r>
              </a:p>
              <a:p>
                <a:r>
                  <a:rPr lang="en-US" altLang="zh-TW" dirty="0" smtClean="0"/>
                  <a:t>Objective function:</a:t>
                </a:r>
              </a:p>
              <a:p>
                <a:pPr lvl="1"/>
                <a:r>
                  <a:rPr lang="en-US" altLang="zh-TW" sz="2400" dirty="0" smtClean="0"/>
                  <a:t>If not</a:t>
                </a:r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all</a:t>
                </a:r>
                <a:r>
                  <a:rPr lang="zh-TW" altLang="en-US" sz="2400" dirty="0" smtClean="0"/>
                  <a:t>  </a:t>
                </a:r>
                <a:r>
                  <a:rPr lang="en-US" altLang="zh-TW" sz="2400" dirty="0" smtClean="0"/>
                  <a:t>                                                         </a:t>
                </a:r>
                <a:r>
                  <a:rPr lang="en-US" altLang="zh-CN" sz="2400" dirty="0" smtClean="0"/>
                  <a:t> :</a:t>
                </a:r>
              </a:p>
              <a:p>
                <a:pPr lvl="2"/>
                <a:r>
                  <a:rPr lang="en-US" altLang="zh-CN" sz="2000" dirty="0"/>
                  <a:t>Maximize the number of </a:t>
                </a:r>
                <a:r>
                  <a:rPr lang="en-US" altLang="zh-CN" sz="2000" i="1" dirty="0"/>
                  <a:t>Successful </a:t>
                </a:r>
                <a:r>
                  <a:rPr lang="en-US" altLang="zh-CN" sz="2000" i="1" dirty="0" smtClean="0"/>
                  <a:t>Ads</a:t>
                </a:r>
                <a:endParaRPr lang="en-US" altLang="zh-CN" sz="2400" dirty="0" smtClean="0"/>
              </a:p>
              <a:p>
                <a:pPr lvl="1"/>
                <a:r>
                  <a:rPr lang="en-US" altLang="zh-TW" sz="2400" dirty="0" smtClean="0"/>
                  <a:t>Else:</a:t>
                </a:r>
              </a:p>
              <a:p>
                <a:pPr lvl="2"/>
                <a:endParaRPr lang="zh-TW" altLang="en-US" dirty="0"/>
              </a:p>
              <a:p>
                <a:pPr lvl="1"/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032448"/>
              </a:xfrm>
              <a:blipFill rotWithShape="0">
                <a:blip r:embed="rId3"/>
                <a:stretch>
                  <a:fillRect l="-1704" t="-1964" b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50855" y="5297338"/>
                <a:ext cx="6066420" cy="1289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  <a:ea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𝐺𝑀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𝐷𝐼</m:t>
                          </m:r>
                        </m:e>
                      </m:func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altLang="zh-CN" sz="20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2000">
                                      <a:latin typeface="Cambria Math" charset="0"/>
                                    </a:rPr>
                                    <m:t> </m:t>
                                  </m:r>
                                </m:e>
                                <m:lim>
                                  <m:r>
                                    <a:rPr lang="en-US" altLang="zh-CN" sz="20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rad>
                                <m:rad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radPr>
                                <m:deg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g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nary>
                                        <m:naryPr>
                                          <m:chr m:val="∏"/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b="0" i="1" smtClean="0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𝐷𝐼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𝐷𝐼𝑅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+1)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zh-TW" altLang="en-US" sz="2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855" y="5297338"/>
                <a:ext cx="6066420" cy="12897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39751" y="4011496"/>
                <a:ext cx="3888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𝐷𝐼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𝐷𝐼𝑅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 , 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=1, 2, …, 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1" y="4011496"/>
                <a:ext cx="388862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4" t="-140984" r="-470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7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Problem statement</a:t>
            </a:r>
          </a:p>
          <a:p>
            <a:r>
              <a:rPr lang="en-US" altLang="zh-CN" dirty="0" smtClean="0"/>
              <a:t>Methods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4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6219" y="26064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Framework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627451" y="2118955"/>
            <a:ext cx="194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AD </a:t>
            </a:r>
            <a:r>
              <a:rPr lang="en-US" altLang="zh-TW" sz="2000" b="1" dirty="0" smtClean="0"/>
              <a:t>Schedul</a:t>
            </a:r>
            <a:r>
              <a:rPr lang="en-US" altLang="zh-CN" sz="2000" b="1" dirty="0" smtClean="0"/>
              <a:t>er</a:t>
            </a:r>
            <a:endParaRPr lang="zh-TW" altLang="en-US" sz="20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904660" y="2693703"/>
            <a:ext cx="1368152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One-by-one</a:t>
            </a:r>
          </a:p>
          <a:p>
            <a:pPr algn="ctr"/>
            <a:r>
              <a:rPr lang="en-US" altLang="zh-CN" dirty="0" smtClean="0"/>
              <a:t>or</a:t>
            </a:r>
          </a:p>
          <a:p>
            <a:pPr algn="ctr"/>
            <a:r>
              <a:rPr lang="en-US" altLang="zh-CN" dirty="0"/>
              <a:t>AD-pair</a:t>
            </a:r>
            <a:endParaRPr lang="en-US" altLang="zh-TW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3344427" y="3641043"/>
            <a:ext cx="1337432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AD-model</a:t>
            </a:r>
            <a:endParaRPr lang="zh-TW" altLang="en-US" sz="2000" b="1" dirty="0"/>
          </a:p>
        </p:txBody>
      </p:sp>
      <p:sp>
        <p:nvSpPr>
          <p:cNvPr id="20" name="矩形 19"/>
          <p:cNvSpPr/>
          <p:nvPr/>
        </p:nvSpPr>
        <p:spPr>
          <a:xfrm>
            <a:off x="5627452" y="2085652"/>
            <a:ext cx="1944216" cy="261987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405267" y="2085652"/>
            <a:ext cx="1215752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New Ads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TW" dirty="0" smtClean="0"/>
              <a:t>(IR, DD)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405267" y="4944394"/>
            <a:ext cx="1215752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New Ads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TW" dirty="0" smtClean="0"/>
              <a:t>(IR, DD)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TW" dirty="0" smtClean="0"/>
              <a:t>WPR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5898124" y="4090676"/>
            <a:ext cx="139204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/>
              <a:t>SOP-model</a:t>
            </a:r>
            <a:endParaRPr lang="zh-TW" altLang="en-US" sz="2000" b="1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914431" y="5207967"/>
            <a:ext cx="1350150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Scheduling Result</a:t>
            </a:r>
            <a:endParaRPr lang="zh-TW" altLang="en-US" dirty="0"/>
          </a:p>
        </p:txBody>
      </p:sp>
      <p:cxnSp>
        <p:nvCxnSpPr>
          <p:cNvPr id="60" name="直線單箭頭接點 59"/>
          <p:cNvCxnSpPr>
            <a:endCxn id="59" idx="0"/>
          </p:cNvCxnSpPr>
          <p:nvPr/>
        </p:nvCxnSpPr>
        <p:spPr>
          <a:xfrm>
            <a:off x="6589506" y="4705524"/>
            <a:ext cx="0" cy="50244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14" idx="4"/>
            <a:endCxn id="7" idx="1"/>
          </p:cNvCxnSpPr>
          <p:nvPr/>
        </p:nvCxnSpPr>
        <p:spPr>
          <a:xfrm>
            <a:off x="2437351" y="3835728"/>
            <a:ext cx="907076" cy="537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圖: 磁碟 13"/>
          <p:cNvSpPr/>
          <p:nvPr/>
        </p:nvSpPr>
        <p:spPr>
          <a:xfrm>
            <a:off x="1285223" y="3266690"/>
            <a:ext cx="1152128" cy="1138075"/>
          </a:xfrm>
          <a:prstGeom prst="flowChartMagneticDisk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Historical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410537" y="3432367"/>
            <a:ext cx="97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Training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069199" y="3082024"/>
            <a:ext cx="3888432" cy="152279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>
            <a:endCxn id="7" idx="0"/>
          </p:cNvCxnSpPr>
          <p:nvPr/>
        </p:nvCxnSpPr>
        <p:spPr>
          <a:xfrm>
            <a:off x="4013143" y="2731983"/>
            <a:ext cx="0" cy="9090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010753" y="4025033"/>
            <a:ext cx="0" cy="9090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433960" y="3683044"/>
            <a:ext cx="36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+</a:t>
            </a:r>
            <a:endParaRPr lang="zh-TW" altLang="en-US" sz="2400" b="1" dirty="0"/>
          </a:p>
        </p:txBody>
      </p:sp>
      <p:cxnSp>
        <p:nvCxnSpPr>
          <p:cNvPr id="24" name="肘形接點 23"/>
          <p:cNvCxnSpPr>
            <a:stCxn id="22" idx="3"/>
            <a:endCxn id="4" idx="1"/>
          </p:cNvCxnSpPr>
          <p:nvPr/>
        </p:nvCxnSpPr>
        <p:spPr>
          <a:xfrm flipV="1">
            <a:off x="4621019" y="2319010"/>
            <a:ext cx="1006432" cy="3087049"/>
          </a:xfrm>
          <a:prstGeom prst="bentConnector3">
            <a:avLst>
              <a:gd name="adj1" fmla="val 6532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9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325" y="18864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AD-model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811475" y="3507638"/>
            <a:ext cx="1481448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AD-model</a:t>
            </a:r>
            <a:endParaRPr lang="zh-TW" altLang="en-US" sz="24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05235" y="4885785"/>
            <a:ext cx="1368152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Ads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TW" dirty="0" smtClean="0"/>
              <a:t>Features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TW" dirty="0" smtClean="0"/>
              <a:t>WPR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513907" y="4885785"/>
            <a:ext cx="1558032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Audiences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TW" dirty="0" smtClean="0"/>
              <a:t># of people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483241" y="451645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Historical data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06067" y="4516453"/>
            <a:ext cx="3312368" cy="143282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11" idx="0"/>
            <a:endCxn id="7" idx="2"/>
          </p:cNvCxnSpPr>
          <p:nvPr/>
        </p:nvCxnSpPr>
        <p:spPr>
          <a:xfrm flipH="1" flipV="1">
            <a:off x="4552199" y="3969303"/>
            <a:ext cx="10052" cy="5471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60340" y="2546086"/>
            <a:ext cx="1215752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New Ads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979175" y="3369138"/>
            <a:ext cx="1215752" cy="7386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New Ads</a:t>
            </a:r>
          </a:p>
          <a:p>
            <a:pPr algn="ctr">
              <a:buSzPct val="100000"/>
            </a:pPr>
            <a:r>
              <a:rPr lang="en-US" altLang="zh-TW" sz="2400" b="1" dirty="0" smtClean="0">
                <a:solidFill>
                  <a:srgbClr val="C00000"/>
                </a:solidFill>
              </a:rPr>
              <a:t>WPR</a:t>
            </a:r>
          </a:p>
        </p:txBody>
      </p:sp>
      <p:cxnSp>
        <p:nvCxnSpPr>
          <p:cNvPr id="16" name="直線單箭頭接點 15"/>
          <p:cNvCxnSpPr>
            <a:stCxn id="14" idx="3"/>
            <a:endCxn id="18" idx="1"/>
          </p:cNvCxnSpPr>
          <p:nvPr/>
        </p:nvCxnSpPr>
        <p:spPr>
          <a:xfrm>
            <a:off x="2176092" y="2730752"/>
            <a:ext cx="162422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557287" y="2084421"/>
            <a:ext cx="125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Feature extraction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00313" y="2407586"/>
            <a:ext cx="1503772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New Ads</a:t>
            </a:r>
          </a:p>
          <a:p>
            <a:pPr algn="ctr">
              <a:buSzPct val="100000"/>
            </a:pPr>
            <a:r>
              <a:rPr lang="en-US" altLang="zh-TW" b="1" dirty="0" smtClean="0"/>
              <a:t>Features</a:t>
            </a:r>
          </a:p>
        </p:txBody>
      </p:sp>
      <p:cxnSp>
        <p:nvCxnSpPr>
          <p:cNvPr id="19" name="直線單箭頭接點 18"/>
          <p:cNvCxnSpPr>
            <a:stCxn id="18" idx="2"/>
            <a:endCxn id="7" idx="0"/>
          </p:cNvCxnSpPr>
          <p:nvPr/>
        </p:nvCxnSpPr>
        <p:spPr>
          <a:xfrm>
            <a:off x="4552199" y="3053917"/>
            <a:ext cx="0" cy="4537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022593" y="4105970"/>
            <a:ext cx="12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Training</a:t>
            </a:r>
            <a:endParaRPr lang="zh-TW" altLang="en-US" dirty="0"/>
          </a:p>
        </p:txBody>
      </p:sp>
      <p:sp>
        <p:nvSpPr>
          <p:cNvPr id="27" name="矩形 10"/>
          <p:cNvSpPr/>
          <p:nvPr/>
        </p:nvSpPr>
        <p:spPr>
          <a:xfrm>
            <a:off x="2557287" y="1484784"/>
            <a:ext cx="4019677" cy="47525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/>
          <p:cNvCxnSpPr>
            <a:stCxn id="7" idx="3"/>
            <a:endCxn id="15" idx="1"/>
          </p:cNvCxnSpPr>
          <p:nvPr/>
        </p:nvCxnSpPr>
        <p:spPr>
          <a:xfrm flipV="1">
            <a:off x="5292923" y="3738470"/>
            <a:ext cx="1686252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3311146" y="1556792"/>
            <a:ext cx="2502210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/>
              <a:t>AD-model </a:t>
            </a:r>
            <a:r>
              <a:rPr lang="en-US" altLang="zh-CN" sz="2000" b="1" dirty="0" smtClean="0"/>
              <a:t>construction</a:t>
            </a:r>
            <a:endParaRPr lang="zh-TW" alt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0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Related work</a:t>
            </a:r>
          </a:p>
          <a:p>
            <a:r>
              <a:rPr lang="en-US" altLang="zh-CN" dirty="0" smtClean="0"/>
              <a:t>Problem statement</a:t>
            </a:r>
          </a:p>
          <a:p>
            <a:r>
              <a:rPr lang="en-US" altLang="zh-CN" dirty="0" smtClean="0"/>
              <a:t>Methods</a:t>
            </a:r>
          </a:p>
          <a:p>
            <a:r>
              <a:rPr lang="en-US" altLang="zh-CN" dirty="0" smtClean="0"/>
              <a:t>Experiments</a:t>
            </a:r>
          </a:p>
          <a:p>
            <a:r>
              <a:rPr lang="en-US" altLang="zh-CN" dirty="0" smtClean="0"/>
              <a:t>Conclusion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4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11560" y="1484784"/>
            <a:ext cx="763284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WPR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WPR represents the attraction level of an Ad</a:t>
            </a:r>
            <a:r>
              <a:rPr lang="en-US" altLang="zh-CN" sz="2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Discretization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Divided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into k grades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Set k =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How to use it?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087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Watch Pass Rate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136430" y="2420888"/>
                <a:ext cx="3888432" cy="818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𝑊𝑃𝑅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𝑊𝑎𝑡𝑐h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𝑃𝑎𝑠𝑠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30" y="2420888"/>
                <a:ext cx="3888432" cy="8181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421522" y="6021288"/>
            <a:ext cx="53182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i="1" dirty="0" smtClean="0"/>
              <a:t>The higher WPR, the less playing time.</a:t>
            </a:r>
            <a:endParaRPr lang="zh-TW" altLang="en-US" sz="2400" i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63" y="3220578"/>
            <a:ext cx="816705" cy="81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84" y="2692784"/>
            <a:ext cx="1081372" cy="142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87851" y="2580270"/>
                <a:ext cx="160492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𝑊𝑃𝑅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851" y="2580270"/>
                <a:ext cx="1604927" cy="51860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34" y="4437112"/>
            <a:ext cx="7226300" cy="101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Extraction</a:t>
            </a:r>
            <a:endParaRPr lang="zh-TW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53978"/>
            <a:ext cx="3521968" cy="248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354060" y="4343511"/>
            <a:ext cx="33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{</a:t>
            </a:r>
          </a:p>
          <a:p>
            <a:pPr lvl="1"/>
            <a:r>
              <a:rPr lang="en-US" altLang="zh-TW" dirty="0" smtClean="0"/>
              <a:t>AD-ID: 0</a:t>
            </a:r>
          </a:p>
          <a:p>
            <a:pPr lvl="1"/>
            <a:r>
              <a:rPr lang="en-US" altLang="zh-TW" dirty="0" smtClean="0"/>
              <a:t>Category: Public service</a:t>
            </a:r>
          </a:p>
          <a:p>
            <a:pPr lvl="1"/>
            <a:r>
              <a:rPr lang="en-US" altLang="zh-TW" dirty="0" smtClean="0"/>
              <a:t>Sub-category: Shark fin</a:t>
            </a:r>
          </a:p>
          <a:p>
            <a:pPr lvl="1"/>
            <a:r>
              <a:rPr lang="en-US" altLang="zh-TW" dirty="0" smtClean="0"/>
              <a:t>Media: Picture</a:t>
            </a:r>
          </a:p>
          <a:p>
            <a:pPr lvl="1"/>
            <a:r>
              <a:rPr lang="en-US" altLang="zh-TW" dirty="0" smtClean="0"/>
              <a:t>Text-percentage: 0.2</a:t>
            </a:r>
          </a:p>
          <a:p>
            <a:pPr lvl="1"/>
            <a:r>
              <a:rPr lang="en-US" altLang="zh-TW" dirty="0" smtClean="0"/>
              <a:t>Color-scheme: White</a:t>
            </a:r>
            <a:endParaRPr lang="en-US" altLang="zh-TW" dirty="0"/>
          </a:p>
          <a:p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4844070" y="5245645"/>
            <a:ext cx="2554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5"/>
          <p:cNvSpPr txBox="1"/>
          <p:nvPr/>
        </p:nvSpPr>
        <p:spPr>
          <a:xfrm>
            <a:off x="611560" y="1484784"/>
            <a:ext cx="76328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What </a:t>
            </a:r>
            <a:r>
              <a:rPr lang="en-US" sz="2800" dirty="0"/>
              <a:t>features of an Ad will influence its WPR</a:t>
            </a:r>
            <a:r>
              <a:rPr lang="en-US" sz="2800" dirty="0" smtClean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Category, Media-type, Color, Size,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Text (Size/number/color of words, language),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Originality, </a:t>
            </a:r>
            <a:r>
              <a:rPr lang="en-US" altLang="zh-TW" sz="2400" dirty="0" smtClean="0"/>
              <a:t>Freshness …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We choose 5 features for our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Suitable for digital signage-based 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Easy to measure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8513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and Predicting</a:t>
            </a:r>
            <a:endParaRPr lang="zh-TW" altLang="en-US" dirty="0"/>
          </a:p>
        </p:txBody>
      </p:sp>
      <p:sp>
        <p:nvSpPr>
          <p:cNvPr id="4" name="向下箭號 3"/>
          <p:cNvSpPr/>
          <p:nvPr/>
        </p:nvSpPr>
        <p:spPr>
          <a:xfrm>
            <a:off x="4355976" y="3861048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903284" y="4437112"/>
            <a:ext cx="1481448" cy="107721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/>
              <a:t>AD-model</a:t>
            </a:r>
            <a:endParaRPr lang="zh-TW" altLang="en-US" sz="3200" b="1" dirty="0"/>
          </a:p>
        </p:txBody>
      </p:sp>
      <p:sp>
        <p:nvSpPr>
          <p:cNvPr id="6" name="向右箭號 5"/>
          <p:cNvSpPr/>
          <p:nvPr/>
        </p:nvSpPr>
        <p:spPr>
          <a:xfrm>
            <a:off x="2987824" y="4797152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652120" y="4797152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15616" y="4864514"/>
            <a:ext cx="1503772" cy="4616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00000"/>
            </a:pPr>
            <a:r>
              <a:rPr lang="en-US" altLang="zh-TW" sz="2400" b="1" dirty="0" smtClean="0"/>
              <a:t>Features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693972" y="4864514"/>
            <a:ext cx="1190396" cy="4616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00000"/>
            </a:pPr>
            <a:r>
              <a:rPr lang="en-US" altLang="zh-TW" sz="2400" b="1" dirty="0" smtClean="0"/>
              <a:t>WPR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41" y="1628800"/>
            <a:ext cx="6827301" cy="216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1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2247621" y="3738612"/>
            <a:ext cx="4465910" cy="14773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AD-pair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PBAP (Probability-based AD-Pair)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PPSAP (Proportion-based Slicing AD-Pair)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PPSAPA (Proportion-based Slicing AD-Pair with Attraction)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 Scheduler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66252" y="1700808"/>
            <a:ext cx="194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AD </a:t>
            </a:r>
            <a:r>
              <a:rPr lang="en-US" altLang="zh-TW" sz="2000" b="1" dirty="0" smtClean="0"/>
              <a:t>Schedul</a:t>
            </a:r>
            <a:r>
              <a:rPr lang="en-US" altLang="zh-CN" sz="2000" b="1" dirty="0" smtClean="0"/>
              <a:t>er</a:t>
            </a:r>
            <a:endParaRPr lang="zh-TW" altLang="en-US" sz="20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13294" y="2204864"/>
            <a:ext cx="3250132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One-by-one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D3 (Due Day Driven)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DDIR (DD and IR driven)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DIW (DD, IR and WPR driven)</a:t>
            </a: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1979712" y="1556792"/>
            <a:ext cx="4968552" cy="460851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784553" y="5564494"/>
            <a:ext cx="139204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/>
              <a:t>SOP-model</a:t>
            </a:r>
            <a:endParaRPr lang="zh-TW" altLang="en-US" sz="20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76091" y="2673786"/>
            <a:ext cx="1350150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Scheduling Result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endCxn id="8" idx="1"/>
          </p:cNvCxnSpPr>
          <p:nvPr/>
        </p:nvCxnSpPr>
        <p:spPr>
          <a:xfrm>
            <a:off x="6948264" y="2996952"/>
            <a:ext cx="32782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299440" y="5189424"/>
            <a:ext cx="36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+</a:t>
            </a:r>
            <a:endParaRPr lang="zh-TW" altLang="en-US" sz="24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299440" y="3405193"/>
            <a:ext cx="48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or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95536" y="2535287"/>
            <a:ext cx="1215752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New Ads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TW" dirty="0" smtClean="0"/>
              <a:t>(IR, DD)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TW" dirty="0" smtClean="0"/>
              <a:t>WPR</a:t>
            </a: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611288" y="2995479"/>
            <a:ext cx="368424" cy="147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2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Playing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Probability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191" y="1443038"/>
            <a:ext cx="388620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5896" y="2060848"/>
                <a:ext cx="2744085" cy="907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𝐴𝑑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altLang="zh-CN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pt-BR" altLang="zh-CN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altLang="zh-CN" sz="2400" i="1">
                                  <a:latin typeface="Cambria Math"/>
                                </a:rPr>
                                <m:t>=1 </m:t>
                              </m:r>
                            </m:sub>
                            <m:sup>
                              <m:r>
                                <a:rPr lang="pt-BR" altLang="zh-CN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</a:rPr>
                                    <m:t>𝐴𝑑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96" y="2060848"/>
                <a:ext cx="2744085" cy="907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641" y="3424238"/>
            <a:ext cx="5321300" cy="2984500"/>
          </a:xfrm>
          <a:prstGeom prst="rect">
            <a:avLst/>
          </a:prstGeom>
        </p:spPr>
      </p:pic>
      <p:sp>
        <p:nvSpPr>
          <p:cNvPr id="9" name="矩形 4"/>
          <p:cNvSpPr/>
          <p:nvPr/>
        </p:nvSpPr>
        <p:spPr>
          <a:xfrm>
            <a:off x="5321243" y="4783177"/>
            <a:ext cx="864096" cy="510798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0" name="矩形 4"/>
          <p:cNvSpPr/>
          <p:nvPr/>
        </p:nvSpPr>
        <p:spPr>
          <a:xfrm>
            <a:off x="6282161" y="5247858"/>
            <a:ext cx="864096" cy="510798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1" name="矩形 4"/>
          <p:cNvSpPr/>
          <p:nvPr/>
        </p:nvSpPr>
        <p:spPr>
          <a:xfrm>
            <a:off x="7251643" y="5758656"/>
            <a:ext cx="864096" cy="510798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7" name="左大括弧 6"/>
          <p:cNvSpPr/>
          <p:nvPr/>
        </p:nvSpPr>
        <p:spPr>
          <a:xfrm>
            <a:off x="2771800" y="4916488"/>
            <a:ext cx="255223" cy="12488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47664" y="1988840"/>
            <a:ext cx="1080120" cy="4536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肘形接點 12"/>
          <p:cNvCxnSpPr>
            <a:stCxn id="8" idx="2"/>
            <a:endCxn id="7" idx="1"/>
          </p:cNvCxnSpPr>
          <p:nvPr/>
        </p:nvCxnSpPr>
        <p:spPr>
          <a:xfrm rot="16200000" flipH="1">
            <a:off x="880559" y="3649655"/>
            <a:ext cx="3098406" cy="684076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00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9"/>
            <a:ext cx="60960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D3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30671" y="2548744"/>
                <a:ext cx="2232248" cy="125899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𝐿𝑇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altLang="zh-CN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pt-BR" altLang="zh-CN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altLang="zh-CN" sz="2000" i="1">
                                  <a:latin typeface="Cambria Math"/>
                                </a:rPr>
                                <m:t>=1, </m:t>
                              </m:r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altLang="zh-CN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pt-BR" altLang="zh-CN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𝐿𝑇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671" y="2548744"/>
                <a:ext cx="2232248" cy="12589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4"/>
          <p:cNvSpPr/>
          <p:nvPr/>
        </p:nvSpPr>
        <p:spPr>
          <a:xfrm>
            <a:off x="3923928" y="4365104"/>
            <a:ext cx="936104" cy="144016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1" name="矩形 4"/>
          <p:cNvSpPr/>
          <p:nvPr/>
        </p:nvSpPr>
        <p:spPr>
          <a:xfrm>
            <a:off x="5076056" y="4589512"/>
            <a:ext cx="936104" cy="144016"/>
          </a:xfrm>
          <a:prstGeom prst="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2" name="矩形 4"/>
          <p:cNvSpPr/>
          <p:nvPr/>
        </p:nvSpPr>
        <p:spPr>
          <a:xfrm>
            <a:off x="2771800" y="5157192"/>
            <a:ext cx="936104" cy="144016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3" name="矩形 4"/>
          <p:cNvSpPr/>
          <p:nvPr/>
        </p:nvSpPr>
        <p:spPr>
          <a:xfrm>
            <a:off x="6129314" y="4797152"/>
            <a:ext cx="936104" cy="144016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矩形 4"/>
          <p:cNvSpPr/>
          <p:nvPr/>
        </p:nvSpPr>
        <p:spPr>
          <a:xfrm>
            <a:off x="3779912" y="5733256"/>
            <a:ext cx="455712" cy="216024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5" name="矩形 4"/>
          <p:cNvSpPr/>
          <p:nvPr/>
        </p:nvSpPr>
        <p:spPr>
          <a:xfrm>
            <a:off x="4404320" y="5750656"/>
            <a:ext cx="455712" cy="216024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6" name="矩形 4"/>
          <p:cNvSpPr/>
          <p:nvPr/>
        </p:nvSpPr>
        <p:spPr>
          <a:xfrm>
            <a:off x="5004048" y="5738669"/>
            <a:ext cx="455712" cy="216024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7" name="矩形 4"/>
          <p:cNvSpPr/>
          <p:nvPr/>
        </p:nvSpPr>
        <p:spPr>
          <a:xfrm>
            <a:off x="5674959" y="5733666"/>
            <a:ext cx="455712" cy="216024"/>
          </a:xfrm>
          <a:prstGeom prst="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/>
        </p:nvSpPr>
        <p:spPr>
          <a:xfrm>
            <a:off x="4079517" y="4190989"/>
            <a:ext cx="4617628" cy="1866986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41784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DDIR and DIW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4185767"/>
                <a:ext cx="4042792" cy="1872208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𝐼𝑅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𝐿𝑇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pt-BR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altLang="zh-CN" i="1">
                                  <a:latin typeface="Cambria Math"/>
                                </a:rPr>
                                <m:t>=1,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altLang="zh-CN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pt-BR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𝐼𝑅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𝐿𝑇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4185766"/>
                <a:ext cx="4042792" cy="187220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44616" y="4185766"/>
                <a:ext cx="4752528" cy="1774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𝐼𝑅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𝐿𝑇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𝑊𝑃𝑅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pt-BR" altLang="zh-CN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altLang="zh-CN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=1,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altLang="zh-CN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pt-BR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𝐼𝑅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𝐿𝑇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𝑊𝑃𝑅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616" y="4185766"/>
                <a:ext cx="4752528" cy="1774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850" y="1935175"/>
            <a:ext cx="5744987" cy="1800200"/>
          </a:xfrm>
          <a:prstGeom prst="rect">
            <a:avLst/>
          </a:prstGeom>
        </p:spPr>
      </p:pic>
      <p:sp>
        <p:nvSpPr>
          <p:cNvPr id="7" name="矩形 4"/>
          <p:cNvSpPr/>
          <p:nvPr/>
        </p:nvSpPr>
        <p:spPr>
          <a:xfrm>
            <a:off x="1907705" y="2748816"/>
            <a:ext cx="5064484" cy="561092"/>
          </a:xfrm>
          <a:prstGeom prst="rect">
            <a:avLst/>
          </a:prstGeom>
          <a:solidFill>
            <a:schemeClr val="tx2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8" name="矩形 4"/>
          <p:cNvSpPr/>
          <p:nvPr/>
        </p:nvSpPr>
        <p:spPr>
          <a:xfrm>
            <a:off x="251520" y="4185767"/>
            <a:ext cx="3693096" cy="1872208"/>
          </a:xfrm>
          <a:prstGeom prst="rect">
            <a:avLst/>
          </a:prstGeom>
          <a:solidFill>
            <a:schemeClr val="tx2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9" name="矩形 4"/>
          <p:cNvSpPr/>
          <p:nvPr/>
        </p:nvSpPr>
        <p:spPr>
          <a:xfrm>
            <a:off x="2379018" y="2835276"/>
            <a:ext cx="5064484" cy="881944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83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AD-pair </a:t>
            </a:r>
            <a:r>
              <a:rPr lang="en-US" altLang="zh-TW" dirty="0" smtClean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951" y="2093640"/>
            <a:ext cx="6642100" cy="2717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1560" y="1794222"/>
            <a:ext cx="3024336" cy="3240360"/>
          </a:xfrm>
          <a:prstGeom prst="rect">
            <a:avLst/>
          </a:prstGeom>
          <a:solidFill>
            <a:schemeClr val="bg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6" name="矩形 4"/>
          <p:cNvSpPr/>
          <p:nvPr/>
        </p:nvSpPr>
        <p:spPr>
          <a:xfrm>
            <a:off x="3635896" y="1794222"/>
            <a:ext cx="4752528" cy="324036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27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723733" y="5502435"/>
                <a:ext cx="46460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𝑊𝑃𝑅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𝑊𝑃𝑅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𝑊𝑃𝑅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m:oMathPara>
                </a14:m>
                <a:endParaRPr lang="en-US" sz="28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733" y="5502435"/>
                <a:ext cx="464601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422714" y="5563990"/>
                <a:ext cx="1229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0&lt;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α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14" y="5563990"/>
                <a:ext cx="122982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35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Probability-based </a:t>
            </a:r>
            <a:r>
              <a:rPr lang="en-US" dirty="0" smtClean="0"/>
              <a:t>AD-</a:t>
            </a:r>
            <a:r>
              <a:rPr lang="en-US" altLang="zh-TW" dirty="0" smtClean="0"/>
              <a:t>p</a:t>
            </a:r>
            <a:r>
              <a:rPr lang="en-US" dirty="0" smtClean="0"/>
              <a:t>air </a:t>
            </a:r>
            <a:r>
              <a:rPr lang="en-US" dirty="0"/>
              <a:t>Scheduling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5656" y="1628801"/>
            <a:ext cx="4993317" cy="4525963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>
            <a:off x="6300192" y="5517233"/>
            <a:ext cx="360040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933872" y="546642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 smtClean="0"/>
              <a:t>DDIR</a:t>
            </a:r>
            <a:endParaRPr lang="zh-TW" altLang="en-US" sz="2400" b="1" i="1" dirty="0"/>
          </a:p>
        </p:txBody>
      </p:sp>
      <p:sp>
        <p:nvSpPr>
          <p:cNvPr id="7" name="矩形 4"/>
          <p:cNvSpPr/>
          <p:nvPr/>
        </p:nvSpPr>
        <p:spPr>
          <a:xfrm>
            <a:off x="1742872" y="2204866"/>
            <a:ext cx="4413304" cy="216025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8" name="矩形 4"/>
          <p:cNvSpPr/>
          <p:nvPr/>
        </p:nvSpPr>
        <p:spPr>
          <a:xfrm>
            <a:off x="1742872" y="3068961"/>
            <a:ext cx="4413304" cy="216025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9" name="矩形 4"/>
          <p:cNvSpPr/>
          <p:nvPr/>
        </p:nvSpPr>
        <p:spPr>
          <a:xfrm>
            <a:off x="3635897" y="3861048"/>
            <a:ext cx="313628" cy="1080120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0" name="矩形 4"/>
          <p:cNvSpPr/>
          <p:nvPr/>
        </p:nvSpPr>
        <p:spPr>
          <a:xfrm>
            <a:off x="5004049" y="3861048"/>
            <a:ext cx="313628" cy="1080120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0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052"/>
            <a:ext cx="5436096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Proportion-based Slicing </a:t>
            </a:r>
            <a:br>
              <a:rPr lang="en-US" sz="3600" dirty="0" smtClean="0"/>
            </a:br>
            <a:r>
              <a:rPr lang="en-US" sz="3600" dirty="0" smtClean="0"/>
              <a:t>AD-</a:t>
            </a:r>
            <a:r>
              <a:rPr lang="en-US" altLang="zh-TW" sz="3600" dirty="0" smtClean="0"/>
              <a:t>p</a:t>
            </a:r>
            <a:r>
              <a:rPr lang="en-US" sz="3600" dirty="0" smtClean="0"/>
              <a:t>air </a:t>
            </a:r>
            <a:r>
              <a:rPr lang="en-US" sz="3600" dirty="0"/>
              <a:t>Scheduling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477" y="1196752"/>
            <a:ext cx="76327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204864"/>
            <a:ext cx="7213600" cy="45339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6300192" y="5517233"/>
            <a:ext cx="360040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933872" y="546642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 smtClean="0"/>
              <a:t>RR</a:t>
            </a:r>
            <a:endParaRPr lang="zh-TW" altLang="en-US" sz="2400" b="1" i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50448" y="510669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Shuffle</a:t>
            </a:r>
            <a:endParaRPr lang="zh-TW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050448" y="116632"/>
                <a:ext cx="2549544" cy="11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𝐼𝑅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𝐿𝑇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𝑊𝑃𝑅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pt-BR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altLang="zh-CN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altLang="zh-CN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pt-BR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𝐼𝑅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𝐿𝑇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𝑊𝑃𝑅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448" y="116632"/>
                <a:ext cx="2584810" cy="11110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4"/>
          <p:cNvSpPr/>
          <p:nvPr/>
        </p:nvSpPr>
        <p:spPr>
          <a:xfrm>
            <a:off x="539552" y="1988841"/>
            <a:ext cx="7429624" cy="216025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2" name="矩形 4"/>
          <p:cNvSpPr/>
          <p:nvPr/>
        </p:nvSpPr>
        <p:spPr>
          <a:xfrm>
            <a:off x="827584" y="2996952"/>
            <a:ext cx="6624736" cy="216024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3" name="矩形 4"/>
          <p:cNvSpPr/>
          <p:nvPr/>
        </p:nvSpPr>
        <p:spPr>
          <a:xfrm>
            <a:off x="1050008" y="4077072"/>
            <a:ext cx="6624736" cy="216024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4" name="矩形 4"/>
          <p:cNvSpPr/>
          <p:nvPr/>
        </p:nvSpPr>
        <p:spPr>
          <a:xfrm>
            <a:off x="6151448" y="67792"/>
            <a:ext cx="2428944" cy="1208691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Problem statement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Proportion-based Slicing </a:t>
            </a:r>
            <a:r>
              <a:rPr lang="en-US" dirty="0" smtClean="0"/>
              <a:t>AD-</a:t>
            </a:r>
            <a:r>
              <a:rPr lang="en-US" altLang="zh-TW" dirty="0" smtClean="0"/>
              <a:t>p</a:t>
            </a:r>
            <a:r>
              <a:rPr lang="en-US" dirty="0" smtClean="0"/>
              <a:t>air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 Attractions </a:t>
            </a:r>
            <a:r>
              <a:rPr lang="en-US" dirty="0" smtClean="0"/>
              <a:t>Scheduling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556793"/>
            <a:ext cx="8291264" cy="4709120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</a:t>
            </a:r>
            <a:r>
              <a:rPr lang="en-US" altLang="zh-CN" i="1" dirty="0"/>
              <a:t>Attractions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When the Ads pool doesn’t have enough strong Ads, we actively add some interesting content into the pool as strong Ads. We call them “</a:t>
            </a:r>
            <a:r>
              <a:rPr lang="en-US" altLang="zh-CN" i="1" dirty="0"/>
              <a:t>Attractions</a:t>
            </a:r>
            <a:r>
              <a:rPr lang="en-US" altLang="zh-CN" dirty="0"/>
              <a:t>”, and their WPR is </a:t>
            </a:r>
            <a:r>
              <a:rPr lang="en-US" altLang="zh-TW" dirty="0" smtClean="0"/>
              <a:t>5</a:t>
            </a:r>
            <a:r>
              <a:rPr lang="en-US" altLang="zh-CN" dirty="0" smtClean="0"/>
              <a:t>!</a:t>
            </a:r>
            <a:endParaRPr lang="en-US" altLang="zh-CN" dirty="0"/>
          </a:p>
          <a:p>
            <a:r>
              <a:rPr lang="en-US" altLang="zh-CN" dirty="0" smtClean="0"/>
              <a:t>Pros and Cons</a:t>
            </a:r>
          </a:p>
          <a:p>
            <a:pPr lvl="1"/>
            <a:r>
              <a:rPr lang="en-US" altLang="zh-CN" dirty="0" smtClean="0"/>
              <a:t>Pros: </a:t>
            </a:r>
            <a:r>
              <a:rPr lang="en-US" altLang="zh-CN" i="1" dirty="0" smtClean="0"/>
              <a:t>Attractions</a:t>
            </a:r>
            <a:r>
              <a:rPr lang="en-US" altLang="zh-CN" dirty="0" smtClean="0"/>
              <a:t> can improve Ads’ impression </a:t>
            </a:r>
            <a:r>
              <a:rPr lang="en-US" altLang="zh-TW" dirty="0" smtClean="0"/>
              <a:t>individually and globally.</a:t>
            </a:r>
          </a:p>
          <a:p>
            <a:pPr lvl="1"/>
            <a:r>
              <a:rPr lang="en-US" altLang="zh-CN" dirty="0" smtClean="0"/>
              <a:t>Cons: </a:t>
            </a:r>
            <a:r>
              <a:rPr lang="en-US" altLang="zh-CN" i="1" dirty="0" smtClean="0"/>
              <a:t>Attractions</a:t>
            </a:r>
            <a:r>
              <a:rPr lang="en-US" altLang="zh-CN" dirty="0" smtClean="0"/>
              <a:t> occupy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Scheduling with </a:t>
            </a:r>
            <a:r>
              <a:rPr lang="en-US" altLang="zh-TW" dirty="0" smtClean="0"/>
              <a:t>SOP-model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60" y="4282380"/>
            <a:ext cx="4464496" cy="2475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0" y="1600200"/>
            <a:ext cx="4464496" cy="2499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880" y="1600200"/>
            <a:ext cx="4466232" cy="249961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16" y="4282380"/>
            <a:ext cx="4464496" cy="2475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8064" y="443711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1255" y="47765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0088" y="507897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04127" y="507897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33578" y="507897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03430" y="541604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19958" y="540918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24328" y="540918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A7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46770" y="57328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A8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32698" y="57429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A9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19958" y="17400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84351" y="209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04127" y="24532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18255" y="244984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80291" y="244984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1286" y="278812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19267" y="279290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32698" y="278812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A7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76562" y="314669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A8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15538" y="314249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A9</a:t>
            </a:r>
            <a:endParaRPr lang="en-US" dirty="0"/>
          </a:p>
        </p:txBody>
      </p:sp>
      <p:sp>
        <p:nvSpPr>
          <p:cNvPr id="34" name="Down Arrow 33"/>
          <p:cNvSpPr/>
          <p:nvPr/>
        </p:nvSpPr>
        <p:spPr>
          <a:xfrm>
            <a:off x="1547664" y="4099818"/>
            <a:ext cx="144016" cy="67669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3973293" y="4961177"/>
            <a:ext cx="607588" cy="1178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6460892" y="4132198"/>
            <a:ext cx="112069" cy="67424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699926" y="4400631"/>
            <a:ext cx="92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Sorting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36915" y="4616253"/>
            <a:ext cx="117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Filling Ads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25264" y="4479880"/>
            <a:ext cx="117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Restoring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9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Problem statement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  <a:p>
            <a:r>
              <a:rPr lang="en-US" altLang="zh-CN" dirty="0" smtClean="0"/>
              <a:t>Experiments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 of AD-model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330824" cy="2836911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3000" dirty="0" smtClean="0"/>
              <a:t>Real data:</a:t>
            </a:r>
          </a:p>
          <a:p>
            <a:pPr lvl="1"/>
            <a:r>
              <a:rPr lang="en-US" altLang="zh-TW" dirty="0" smtClean="0"/>
              <a:t>Content:</a:t>
            </a:r>
          </a:p>
          <a:p>
            <a:pPr lvl="2"/>
            <a:r>
              <a:rPr lang="en-US" altLang="zh-TW" dirty="0" smtClean="0"/>
              <a:t>Video log</a:t>
            </a:r>
          </a:p>
          <a:p>
            <a:pPr lvl="2"/>
            <a:r>
              <a:rPr lang="en-US" altLang="zh-TW" dirty="0" smtClean="0"/>
              <a:t>Play log</a:t>
            </a:r>
          </a:p>
          <a:p>
            <a:pPr lvl="1"/>
            <a:r>
              <a:rPr lang="en-US" altLang="zh-TW" dirty="0" smtClean="0"/>
              <a:t>Time:</a:t>
            </a:r>
          </a:p>
          <a:p>
            <a:pPr lvl="2"/>
            <a:r>
              <a:rPr lang="en-US" altLang="zh-TW" dirty="0" smtClean="0"/>
              <a:t>2016.4.27 ~ 2016.5.3 (Wed ~ Tue)</a:t>
            </a:r>
          </a:p>
          <a:p>
            <a:pPr lvl="2"/>
            <a:r>
              <a:rPr lang="en-US" altLang="zh-TW" dirty="0" smtClean="0"/>
              <a:t>11:00 ~ 13:00</a:t>
            </a: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294175004"/>
              </p:ext>
            </p:extLst>
          </p:nvPr>
        </p:nvGraphicFramePr>
        <p:xfrm>
          <a:off x="4932040" y="1412776"/>
          <a:ext cx="3744416" cy="2088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圖表 11"/>
          <p:cNvGraphicFramePr/>
          <p:nvPr>
            <p:extLst>
              <p:ext uri="{D42A27DB-BD31-4B8C-83A1-F6EECF244321}">
                <p14:modId xmlns:p14="http://schemas.microsoft.com/office/powerpoint/2010/main" val="220475743"/>
              </p:ext>
            </p:extLst>
          </p:nvPr>
        </p:nvGraphicFramePr>
        <p:xfrm>
          <a:off x="5004048" y="3576454"/>
          <a:ext cx="3696072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88" y="5733256"/>
            <a:ext cx="6693696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21" y="4653136"/>
            <a:ext cx="3141563" cy="76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395536" y="4882152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 smtClean="0"/>
              <a:t>Play log</a:t>
            </a:r>
            <a:endParaRPr lang="zh-TW" altLang="en-US" sz="1400" b="1" i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95536" y="5997723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 smtClean="0"/>
              <a:t>Video log</a:t>
            </a:r>
            <a:endParaRPr lang="zh-TW" altLang="en-US" sz="14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9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Datasets of AD-model </a:t>
            </a:r>
            <a:r>
              <a:rPr lang="en-US" altLang="zh-TW" dirty="0" smtClean="0"/>
              <a:t>Experiments(Cont.)</a:t>
            </a:r>
            <a:endParaRPr lang="zh-TW" altLang="en-US" dirty="0"/>
          </a:p>
        </p:txBody>
      </p:sp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269219677"/>
              </p:ext>
            </p:extLst>
          </p:nvPr>
        </p:nvGraphicFramePr>
        <p:xfrm>
          <a:off x="0" y="1772816"/>
          <a:ext cx="2160240" cy="2204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2043417113"/>
              </p:ext>
            </p:extLst>
          </p:nvPr>
        </p:nvGraphicFramePr>
        <p:xfrm>
          <a:off x="4932040" y="1700808"/>
          <a:ext cx="387660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579313171"/>
              </p:ext>
            </p:extLst>
          </p:nvPr>
        </p:nvGraphicFramePr>
        <p:xfrm>
          <a:off x="5004048" y="4149080"/>
          <a:ext cx="3840088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1267193457"/>
              </p:ext>
            </p:extLst>
          </p:nvPr>
        </p:nvGraphicFramePr>
        <p:xfrm>
          <a:off x="23664" y="3861048"/>
          <a:ext cx="2160240" cy="2204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4160"/>
              </p:ext>
            </p:extLst>
          </p:nvPr>
        </p:nvGraphicFramePr>
        <p:xfrm>
          <a:off x="2444155" y="1628800"/>
          <a:ext cx="223224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</a:tblGrid>
              <a:tr h="56335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Category</a:t>
                      </a:r>
                    </a:p>
                    <a:p>
                      <a:r>
                        <a:rPr lang="en-US" altLang="zh-TW" sz="1400" dirty="0" smtClean="0"/>
                        <a:t> (10 types * 3 Ads)</a:t>
                      </a:r>
                      <a:endParaRPr lang="zh-TW" altLang="en-US" sz="1400" dirty="0"/>
                    </a:p>
                  </a:txBody>
                  <a:tcPr/>
                </a:tc>
              </a:tr>
              <a:tr h="296504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Ad (Public Service)</a:t>
                      </a:r>
                      <a:endParaRPr lang="zh-TW" altLang="en-US" sz="1400" dirty="0"/>
                    </a:p>
                  </a:txBody>
                  <a:tcPr/>
                </a:tc>
              </a:tr>
              <a:tr h="2965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Animal, </a:t>
                      </a:r>
                      <a:r>
                        <a:rPr lang="en-US" altLang="zh-TW" sz="1400" dirty="0" err="1" smtClean="0"/>
                        <a:t>Architeture</a:t>
                      </a:r>
                      <a:endParaRPr lang="zh-TW" altLang="en-US" sz="1400" dirty="0" smtClean="0"/>
                    </a:p>
                  </a:txBody>
                  <a:tcPr/>
                </a:tc>
              </a:tr>
              <a:tr h="296504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College</a:t>
                      </a:r>
                      <a:r>
                        <a:rPr lang="en-US" altLang="zh-TW" sz="1400" baseline="0" dirty="0" smtClean="0"/>
                        <a:t> Activity (People)</a:t>
                      </a:r>
                      <a:endParaRPr lang="zh-TW" altLang="en-US" sz="1400" dirty="0"/>
                    </a:p>
                  </a:txBody>
                  <a:tcPr/>
                </a:tc>
              </a:tr>
              <a:tr h="2965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Comics, Living, Painting</a:t>
                      </a:r>
                      <a:endParaRPr lang="zh-TW" altLang="en-US" sz="1400" dirty="0" smtClean="0"/>
                    </a:p>
                  </a:txBody>
                  <a:tcPr/>
                </a:tc>
              </a:tr>
              <a:tr h="2965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Plant, Quote,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err="1" smtClean="0"/>
                        <a:t>Scenary</a:t>
                      </a:r>
                      <a:endParaRPr lang="zh-TW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79512" y="134076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/>
              <a:t>Media</a:t>
            </a:r>
            <a:endParaRPr lang="zh-TW" altLang="en-US" sz="2000" b="1" i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64088" y="134076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/>
              <a:t>Color-scheme</a:t>
            </a:r>
            <a:endParaRPr lang="zh-TW" altLang="en-US" sz="2000" b="1" i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364088" y="4055061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/>
              <a:t>Text-percentage</a:t>
            </a:r>
            <a:endParaRPr lang="zh-TW" altLang="en-US" sz="2000" b="1" i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411760" y="132898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/>
              <a:t>Category</a:t>
            </a:r>
            <a:endParaRPr lang="zh-TW" altLang="en-US" sz="2000" b="1" i="1" dirty="0"/>
          </a:p>
        </p:txBody>
      </p:sp>
      <p:graphicFrame>
        <p:nvGraphicFramePr>
          <p:cNvPr id="3" name="圖表 2"/>
          <p:cNvGraphicFramePr/>
          <p:nvPr>
            <p:extLst>
              <p:ext uri="{D42A27DB-BD31-4B8C-83A1-F6EECF244321}">
                <p14:modId xmlns:p14="http://schemas.microsoft.com/office/powerpoint/2010/main" val="1306619362"/>
              </p:ext>
            </p:extLst>
          </p:nvPr>
        </p:nvGraphicFramePr>
        <p:xfrm>
          <a:off x="2267744" y="4257770"/>
          <a:ext cx="2592288" cy="2038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2555776" y="385500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/>
              <a:t>WPR</a:t>
            </a:r>
            <a:endParaRPr lang="zh-TW" altLang="en-US" sz="2000" b="1" i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64110" y="32129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# of Ads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9425" y="5301208"/>
            <a:ext cx="181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% of playing time</a:t>
            </a:r>
            <a:endParaRPr lang="zh-TW" alt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5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WPR Distribution of Different Features</a:t>
            </a:r>
            <a:endParaRPr lang="zh-TW" altLang="en-US" dirty="0"/>
          </a:p>
        </p:txBody>
      </p:sp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3905528357"/>
              </p:ext>
            </p:extLst>
          </p:nvPr>
        </p:nvGraphicFramePr>
        <p:xfrm>
          <a:off x="4716016" y="1484784"/>
          <a:ext cx="39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3439404891"/>
              </p:ext>
            </p:extLst>
          </p:nvPr>
        </p:nvGraphicFramePr>
        <p:xfrm>
          <a:off x="4716016" y="4077072"/>
          <a:ext cx="39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3732683730"/>
              </p:ext>
            </p:extLst>
          </p:nvPr>
        </p:nvGraphicFramePr>
        <p:xfrm>
          <a:off x="467544" y="3933056"/>
          <a:ext cx="39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內容版面配置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234144"/>
              </p:ext>
            </p:extLst>
          </p:nvPr>
        </p:nvGraphicFramePr>
        <p:xfrm>
          <a:off x="395536" y="1556792"/>
          <a:ext cx="39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43608" y="132904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/>
              <a:t>Media</a:t>
            </a:r>
            <a:endParaRPr lang="zh-TW" altLang="en-US" sz="2000" b="1" i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43608" y="362931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/>
              <a:t>Color-scheme</a:t>
            </a:r>
            <a:endParaRPr lang="zh-TW" altLang="en-US" sz="2000" b="1" i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148064" y="3829365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/>
              <a:t>Text-percentage</a:t>
            </a:r>
            <a:endParaRPr lang="zh-TW" altLang="en-US" sz="2000" b="1" i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148064" y="126876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dirty="0" smtClean="0"/>
              <a:t>Category</a:t>
            </a:r>
            <a:endParaRPr lang="zh-TW" altLang="en-US" sz="2000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0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Accuracy of AD-model</a:t>
            </a:r>
            <a:endParaRPr lang="zh-TW" altLang="en-US" dirty="0"/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2772235176"/>
              </p:ext>
            </p:extLst>
          </p:nvPr>
        </p:nvGraphicFramePr>
        <p:xfrm>
          <a:off x="5148064" y="1772816"/>
          <a:ext cx="3575720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1561654"/>
            <a:ext cx="4042792" cy="104285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mtClean="0"/>
              <a:t>Training data: 4.27 ~ 5.2</a:t>
            </a:r>
            <a:endParaRPr lang="en-US" altLang="zh-CN" dirty="0" smtClean="0"/>
          </a:p>
          <a:p>
            <a:r>
              <a:rPr lang="en-US" altLang="zh-CN" dirty="0" smtClean="0"/>
              <a:t>Testing data: </a:t>
            </a:r>
            <a:r>
              <a:rPr lang="en-US" altLang="zh-TW" dirty="0" smtClean="0"/>
              <a:t>5.3</a:t>
            </a:r>
          </a:p>
        </p:txBody>
      </p:sp>
      <p:graphicFrame>
        <p:nvGraphicFramePr>
          <p:cNvPr id="3" name="圖表 2"/>
          <p:cNvGraphicFramePr/>
          <p:nvPr>
            <p:extLst>
              <p:ext uri="{D42A27DB-BD31-4B8C-83A1-F6EECF244321}">
                <p14:modId xmlns:p14="http://schemas.microsoft.com/office/powerpoint/2010/main" val="3491024793"/>
              </p:ext>
            </p:extLst>
          </p:nvPr>
        </p:nvGraphicFramePr>
        <p:xfrm>
          <a:off x="5148064" y="4077072"/>
          <a:ext cx="3768080" cy="2464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6300192" y="1340768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 smtClean="0"/>
              <a:t>Training data: 56</a:t>
            </a:r>
          </a:p>
          <a:p>
            <a:r>
              <a:rPr lang="en-US" altLang="zh-TW" b="1" i="1" dirty="0" smtClean="0"/>
              <a:t>Testing </a:t>
            </a:r>
            <a:r>
              <a:rPr lang="en-US" altLang="zh-TW" b="1" i="1" dirty="0"/>
              <a:t>data: </a:t>
            </a:r>
            <a:r>
              <a:rPr lang="en-US" altLang="zh-TW" b="1" i="1" dirty="0" smtClean="0"/>
              <a:t>56</a:t>
            </a:r>
            <a:endParaRPr lang="zh-TW" altLang="en-US" b="1" i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44208" y="4149080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 smtClean="0"/>
              <a:t>Training data: 1048</a:t>
            </a:r>
          </a:p>
          <a:p>
            <a:r>
              <a:rPr lang="en-US" altLang="zh-TW" b="1" i="1" dirty="0" smtClean="0"/>
              <a:t>Testing </a:t>
            </a:r>
            <a:r>
              <a:rPr lang="en-US" altLang="zh-TW" b="1" i="1" dirty="0"/>
              <a:t>data: </a:t>
            </a:r>
            <a:r>
              <a:rPr lang="en-US" altLang="zh-TW" b="1" i="1" dirty="0" smtClean="0"/>
              <a:t>56</a:t>
            </a:r>
            <a:endParaRPr lang="zh-TW" altLang="en-US" b="1" i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3370"/>
              </p:ext>
            </p:extLst>
          </p:nvPr>
        </p:nvGraphicFramePr>
        <p:xfrm>
          <a:off x="947936" y="2636912"/>
          <a:ext cx="3120008" cy="2048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28"/>
                <a:gridCol w="864096"/>
                <a:gridCol w="1008112"/>
                <a:gridCol w="648072"/>
              </a:tblGrid>
              <a:tr h="341437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#</a:t>
                      </a:r>
                      <a:r>
                        <a:rPr lang="en-US" altLang="zh-TW" sz="1400" baseline="0" dirty="0" smtClean="0"/>
                        <a:t> of </a:t>
                      </a:r>
                      <a:r>
                        <a:rPr lang="en-US" altLang="zh-TW" sz="1400" dirty="0" smtClean="0"/>
                        <a:t>Pass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 Watch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WPR</a:t>
                      </a:r>
                      <a:endParaRPr lang="en-US" sz="1400" dirty="0"/>
                    </a:p>
                  </a:txBody>
                  <a:tcPr/>
                </a:tc>
              </a:tr>
              <a:tr h="3414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0.333</a:t>
                      </a:r>
                      <a:endParaRPr lang="en-US" sz="1400" dirty="0"/>
                    </a:p>
                  </a:txBody>
                  <a:tcPr/>
                </a:tc>
              </a:tr>
              <a:tr h="3414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/>
                </a:tc>
              </a:tr>
              <a:tr h="3414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</a:tr>
              <a:tr h="3414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/>
                </a:tc>
              </a:tr>
              <a:tr h="3414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578774"/>
              </p:ext>
            </p:extLst>
          </p:nvPr>
        </p:nvGraphicFramePr>
        <p:xfrm>
          <a:off x="947936" y="5189592"/>
          <a:ext cx="3120008" cy="102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45"/>
                <a:gridCol w="864096"/>
                <a:gridCol w="1008112"/>
                <a:gridCol w="662955"/>
              </a:tblGrid>
              <a:tr h="341437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#</a:t>
                      </a:r>
                      <a:r>
                        <a:rPr lang="en-US" altLang="zh-TW" sz="1400" baseline="0" dirty="0" smtClean="0"/>
                        <a:t> of </a:t>
                      </a:r>
                      <a:r>
                        <a:rPr lang="en-US" altLang="zh-TW" sz="1400" dirty="0" smtClean="0"/>
                        <a:t>Pass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 Watch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WPR</a:t>
                      </a:r>
                      <a:endParaRPr lang="en-US" sz="1400" dirty="0"/>
                    </a:p>
                  </a:txBody>
                  <a:tcPr/>
                </a:tc>
              </a:tr>
              <a:tr h="3414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/>
                </a:tc>
              </a:tr>
              <a:tr h="3414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0.455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Down Arrow 9"/>
          <p:cNvSpPr/>
          <p:nvPr/>
        </p:nvSpPr>
        <p:spPr>
          <a:xfrm>
            <a:off x="2195736" y="4829552"/>
            <a:ext cx="360040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68178" y="4752897"/>
            <a:ext cx="131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7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Datasets </a:t>
            </a:r>
            <a:r>
              <a:rPr lang="en-US" altLang="zh-TW" dirty="0" smtClean="0"/>
              <a:t>of Scheduling 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Synthetic data:</a:t>
            </a:r>
            <a:endParaRPr lang="en-US" altLang="zh-TW" dirty="0"/>
          </a:p>
          <a:p>
            <a:pPr lvl="1"/>
            <a:r>
              <a:rPr lang="en-US" altLang="zh-TW" dirty="0"/>
              <a:t>4</a:t>
            </a:r>
            <a:r>
              <a:rPr lang="zh-TW" altLang="en-US" dirty="0" smtClean="0"/>
              <a:t> </a:t>
            </a:r>
            <a:r>
              <a:rPr lang="en-US" altLang="zh-TW" dirty="0"/>
              <a:t>kinds of AD datasets: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IR </a:t>
            </a:r>
            <a:r>
              <a:rPr lang="en-US" altLang="zh-TW" dirty="0"/>
              <a:t>and LT:</a:t>
            </a:r>
          </a:p>
          <a:p>
            <a:pPr lvl="2"/>
            <a:r>
              <a:rPr lang="en-US" altLang="zh-TW" dirty="0" smtClean="0"/>
              <a:t>Simulation: IR=[</a:t>
            </a:r>
            <a:r>
              <a:rPr lang="en-US" altLang="zh-TW" dirty="0"/>
              <a:t>200, 400],  </a:t>
            </a:r>
            <a:r>
              <a:rPr lang="en-US" altLang="zh-TW" dirty="0" smtClean="0"/>
              <a:t>DIR</a:t>
            </a:r>
            <a:r>
              <a:rPr lang="en-US" altLang="zh-TW" dirty="0"/>
              <a:t>=</a:t>
            </a:r>
            <a:r>
              <a:rPr lang="en-US" altLang="zh-TW" dirty="0" smtClean="0"/>
              <a:t>[2, 10] </a:t>
            </a:r>
          </a:p>
          <a:p>
            <a:pPr lvl="2"/>
            <a:r>
              <a:rPr lang="en-US" altLang="zh-TW" dirty="0" smtClean="0"/>
              <a:t>Others: IR=[200</a:t>
            </a:r>
            <a:r>
              <a:rPr lang="en-US" altLang="zh-TW" dirty="0"/>
              <a:t>, 400],  </a:t>
            </a:r>
            <a:r>
              <a:rPr lang="en-US" altLang="zh-TW" dirty="0" smtClean="0"/>
              <a:t>DIR</a:t>
            </a:r>
            <a:r>
              <a:rPr lang="en-US" altLang="zh-TW" dirty="0"/>
              <a:t>=</a:t>
            </a:r>
            <a:r>
              <a:rPr lang="en-US" altLang="zh-TW" dirty="0" smtClean="0"/>
              <a:t>[10</a:t>
            </a:r>
            <a:r>
              <a:rPr lang="en-US" altLang="zh-TW" dirty="0"/>
              <a:t>, 20</a:t>
            </a:r>
            <a:r>
              <a:rPr lang="en-US" altLang="zh-TW" dirty="0" smtClean="0"/>
              <a:t>]</a:t>
            </a:r>
          </a:p>
          <a:p>
            <a:pPr lvl="1"/>
            <a:r>
              <a:rPr lang="en-US" altLang="zh-TW" dirty="0" smtClean="0"/>
              <a:t>SOP-model:</a:t>
            </a:r>
          </a:p>
          <a:p>
            <a:pPr lvl="2"/>
            <a:r>
              <a:rPr lang="en-US" altLang="zh-TW" dirty="0" smtClean="0"/>
              <a:t>Use 2015.12</a:t>
            </a:r>
            <a:r>
              <a:rPr lang="en-US" altLang="zh-TW" dirty="0"/>
              <a:t>. </a:t>
            </a:r>
            <a:r>
              <a:rPr lang="en-US" altLang="zh-TW" dirty="0" smtClean="0"/>
              <a:t>1’s data as the predicted data.</a:t>
            </a:r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92896"/>
            <a:ext cx="4320480" cy="12460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4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Simulation Scheduling Experiment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3" y="1844824"/>
            <a:ext cx="8276547" cy="37011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18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4464496" cy="5122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Comparison of One-By-One AD Scheduling </a:t>
            </a:r>
            <a:r>
              <a:rPr lang="en-US" sz="3200" dirty="0" smtClean="0"/>
              <a:t>Algorithms</a:t>
            </a:r>
            <a:endParaRPr 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467545" y="6191909"/>
            <a:ext cx="2016223" cy="189418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8" name="矩形 7"/>
          <p:cNvSpPr/>
          <p:nvPr/>
        </p:nvSpPr>
        <p:spPr>
          <a:xfrm>
            <a:off x="467545" y="4437112"/>
            <a:ext cx="3384375" cy="206564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1" name="矩形 4"/>
          <p:cNvSpPr/>
          <p:nvPr/>
        </p:nvSpPr>
        <p:spPr>
          <a:xfrm>
            <a:off x="467545" y="1996672"/>
            <a:ext cx="4104456" cy="892207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858" y="1320416"/>
            <a:ext cx="4178300" cy="2565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858" y="4005064"/>
            <a:ext cx="4191000" cy="25398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5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49" y="8621"/>
            <a:ext cx="291305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49" y="1055479"/>
            <a:ext cx="2913051" cy="195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647" y="2560737"/>
            <a:ext cx="2913051" cy="178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8792"/>
            <a:ext cx="6230949" cy="1143000"/>
          </a:xfrm>
        </p:spPr>
        <p:txBody>
          <a:bodyPr/>
          <a:lstStyle/>
          <a:p>
            <a:r>
              <a:rPr lang="en-US" altLang="zh-CN" dirty="0" smtClean="0"/>
              <a:t>Background</a:t>
            </a:r>
            <a:endParaRPr lang="zh-TW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" y="1371792"/>
            <a:ext cx="6091978" cy="22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2"/>
          <p:cNvSpPr txBox="1"/>
          <p:nvPr/>
        </p:nvSpPr>
        <p:spPr>
          <a:xfrm>
            <a:off x="343172" y="4268995"/>
            <a:ext cx="5599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What is digital signage?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TW" sz="2800" dirty="0" smtClean="0"/>
              <a:t>Digital signage-based advertising is getting more popular!</a:t>
            </a:r>
            <a:endParaRPr lang="zh-TW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40" y="3890491"/>
            <a:ext cx="2913051" cy="195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49" y="5157192"/>
            <a:ext cx="2913051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1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99" y="1305515"/>
            <a:ext cx="4724965" cy="5101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694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Comparison of AD-pair Scheduling </a:t>
            </a:r>
            <a:r>
              <a:rPr lang="en-US" sz="3200" dirty="0" smtClean="0"/>
              <a:t>Algorithms</a:t>
            </a:r>
            <a:endParaRPr 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539552" y="2335808"/>
            <a:ext cx="4380869" cy="489624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8" name="矩形 7"/>
          <p:cNvSpPr/>
          <p:nvPr/>
        </p:nvSpPr>
        <p:spPr>
          <a:xfrm>
            <a:off x="539552" y="4105299"/>
            <a:ext cx="3660788" cy="440711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1" name="矩形 10"/>
          <p:cNvSpPr/>
          <p:nvPr/>
        </p:nvSpPr>
        <p:spPr>
          <a:xfrm>
            <a:off x="539552" y="5805264"/>
            <a:ext cx="2292636" cy="459837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3" name="矩形 4"/>
          <p:cNvSpPr/>
          <p:nvPr/>
        </p:nvSpPr>
        <p:spPr>
          <a:xfrm>
            <a:off x="539552" y="1921090"/>
            <a:ext cx="4380869" cy="235255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4" name="矩形 4"/>
          <p:cNvSpPr/>
          <p:nvPr/>
        </p:nvSpPr>
        <p:spPr>
          <a:xfrm>
            <a:off x="539552" y="3650910"/>
            <a:ext cx="4092836" cy="210137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358" y="1052736"/>
            <a:ext cx="2915146" cy="1988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358" y="3038945"/>
            <a:ext cx="2915146" cy="19022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358" y="4941168"/>
            <a:ext cx="2923074" cy="18722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8" y="1398860"/>
            <a:ext cx="4883272" cy="490115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880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Comparison of One-By-One AD </a:t>
            </a:r>
            <a:r>
              <a:rPr lang="en-US" sz="3200" dirty="0"/>
              <a:t>S</a:t>
            </a:r>
            <a:r>
              <a:rPr lang="en-US" sz="3200" dirty="0" smtClean="0"/>
              <a:t>cheduling </a:t>
            </a:r>
            <a:br>
              <a:rPr lang="en-US" sz="3200" dirty="0" smtClean="0"/>
            </a:br>
            <a:r>
              <a:rPr lang="en-US" sz="3200" dirty="0" smtClean="0"/>
              <a:t>and </a:t>
            </a:r>
            <a:r>
              <a:rPr lang="en-US" sz="3200" smtClean="0"/>
              <a:t>AD-pair Scheduling</a:t>
            </a:r>
            <a:endParaRPr lang="en-US" sz="3200" dirty="0"/>
          </a:p>
        </p:txBody>
      </p:sp>
      <p:sp>
        <p:nvSpPr>
          <p:cNvPr id="8" name="矩形 4"/>
          <p:cNvSpPr/>
          <p:nvPr/>
        </p:nvSpPr>
        <p:spPr>
          <a:xfrm>
            <a:off x="539552" y="3849438"/>
            <a:ext cx="3816424" cy="659681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9" name="矩形 8"/>
          <p:cNvSpPr/>
          <p:nvPr/>
        </p:nvSpPr>
        <p:spPr>
          <a:xfrm>
            <a:off x="4355977" y="4093004"/>
            <a:ext cx="419516" cy="200092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0" name="矩形 9"/>
          <p:cNvSpPr/>
          <p:nvPr/>
        </p:nvSpPr>
        <p:spPr>
          <a:xfrm>
            <a:off x="5868144" y="4053273"/>
            <a:ext cx="1728192" cy="144000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124744"/>
            <a:ext cx="2892852" cy="1889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3048849"/>
            <a:ext cx="2892852" cy="1892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7" y="5013176"/>
            <a:ext cx="2892852" cy="1800200"/>
          </a:xfrm>
          <a:prstGeom prst="rect">
            <a:avLst/>
          </a:prstGeom>
        </p:spPr>
      </p:pic>
      <p:sp>
        <p:nvSpPr>
          <p:cNvPr id="11" name="矩形 4"/>
          <p:cNvSpPr/>
          <p:nvPr/>
        </p:nvSpPr>
        <p:spPr>
          <a:xfrm>
            <a:off x="539552" y="1994658"/>
            <a:ext cx="4608512" cy="892207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2" name="矩形 8"/>
          <p:cNvSpPr/>
          <p:nvPr/>
        </p:nvSpPr>
        <p:spPr>
          <a:xfrm>
            <a:off x="539552" y="5471692"/>
            <a:ext cx="2304256" cy="261564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13" name="矩形 8"/>
          <p:cNvSpPr/>
          <p:nvPr/>
        </p:nvSpPr>
        <p:spPr>
          <a:xfrm>
            <a:off x="546188" y="5931172"/>
            <a:ext cx="2304256" cy="261564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3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Scheduling Experiments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89248" y="4221088"/>
            <a:ext cx="8147248" cy="2212356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2800" dirty="0" smtClean="0"/>
              <a:t>Request</a:t>
            </a:r>
          </a:p>
          <a:p>
            <a:pPr lvl="1"/>
            <a:r>
              <a:rPr lang="en-US" altLang="zh-TW" sz="2400" dirty="0" smtClean="0"/>
              <a:t>High request means it cannot make all Ads successful using RR. </a:t>
            </a:r>
          </a:p>
          <a:p>
            <a:pPr lvl="1"/>
            <a:r>
              <a:rPr lang="en-US" altLang="zh-TW" sz="2400" dirty="0" smtClean="0"/>
              <a:t>(Low request the opposite.)</a:t>
            </a:r>
          </a:p>
          <a:p>
            <a:r>
              <a:rPr lang="en-US" altLang="zh-TW" sz="2800" dirty="0" smtClean="0"/>
              <a:t>WPR</a:t>
            </a:r>
          </a:p>
          <a:p>
            <a:pPr lvl="1"/>
            <a:r>
              <a:rPr lang="en-US" altLang="zh-TW" sz="2400" dirty="0" smtClean="0"/>
              <a:t>Strong: Average WPR &gt;= 4</a:t>
            </a:r>
          </a:p>
          <a:p>
            <a:pPr lvl="1"/>
            <a:r>
              <a:rPr lang="en-US" altLang="zh-TW" sz="2400" dirty="0" smtClean="0"/>
              <a:t>Middle: 2 &lt; Average WPR &lt; 4</a:t>
            </a:r>
          </a:p>
          <a:p>
            <a:pPr lvl="1"/>
            <a:r>
              <a:rPr lang="en-US" altLang="zh-TW" sz="2400" dirty="0" smtClean="0"/>
              <a:t>Weak: Average WPR &lt;= 2</a:t>
            </a:r>
            <a:endParaRPr lang="en-US" altLang="zh-TW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42</a:t>
            </a:fld>
            <a:endParaRPr lang="zh-TW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18417"/>
              </p:ext>
            </p:extLst>
          </p:nvPr>
        </p:nvGraphicFramePr>
        <p:xfrm>
          <a:off x="1512168" y="1600201"/>
          <a:ext cx="5940152" cy="2332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711"/>
                <a:gridCol w="1152128"/>
                <a:gridCol w="1800200"/>
                <a:gridCol w="1836113"/>
              </a:tblGrid>
              <a:tr h="46271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Request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271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46914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WPR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Strong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RR</a:t>
                      </a:r>
                      <a:endParaRPr lang="en-US" dirty="0"/>
                    </a:p>
                  </a:txBody>
                  <a:tcPr anchor="ctr"/>
                </a:tc>
              </a:tr>
              <a:tr h="4691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Middle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PPSAP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RRAP</a:t>
                      </a:r>
                      <a:endParaRPr lang="en-US" dirty="0"/>
                    </a:p>
                  </a:txBody>
                  <a:tcPr anchor="ctr"/>
                </a:tc>
              </a:tr>
              <a:tr h="4691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Weak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DIW/PPSAPA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RR/PPSAPA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26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Verification of “The Strong-Weak Effect”</a:t>
            </a:r>
            <a:endParaRPr lang="zh-TW" alt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27" y="1834943"/>
            <a:ext cx="2042707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44824"/>
            <a:ext cx="1816074" cy="135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67" y="1844823"/>
            <a:ext cx="1815441" cy="135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37" y="1844824"/>
            <a:ext cx="1811030" cy="135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弧形箭號 (上彎) 3"/>
          <p:cNvSpPr/>
          <p:nvPr/>
        </p:nvSpPr>
        <p:spPr>
          <a:xfrm>
            <a:off x="2226659" y="5528608"/>
            <a:ext cx="1152128" cy="4320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弧形箭號 (上彎) 8"/>
          <p:cNvSpPr/>
          <p:nvPr/>
        </p:nvSpPr>
        <p:spPr>
          <a:xfrm>
            <a:off x="5868144" y="5528608"/>
            <a:ext cx="1152128" cy="4320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弧形箭號 (上彎) 9"/>
          <p:cNvSpPr/>
          <p:nvPr/>
        </p:nvSpPr>
        <p:spPr>
          <a:xfrm>
            <a:off x="4052703" y="5528608"/>
            <a:ext cx="1152128" cy="4320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594636" y="350100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29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84168" y="349278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en-US" altLang="zh-TW" dirty="0" smtClean="0"/>
              <a:t>9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340735" y="349278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2411760" y="3356992"/>
            <a:ext cx="86409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5940152" y="3356308"/>
            <a:ext cx="86409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4196719" y="3356308"/>
            <a:ext cx="86409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7" y="3995183"/>
            <a:ext cx="2042707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28" y="4005064"/>
            <a:ext cx="1816074" cy="135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87" y="4005063"/>
            <a:ext cx="1815441" cy="135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857" y="4005064"/>
            <a:ext cx="1811030" cy="135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2514691" y="602128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336050" y="602128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168296" y="602128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54663" y="1433454"/>
            <a:ext cx="49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:30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380707" y="1433454"/>
            <a:ext cx="49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:40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124140" y="1433454"/>
            <a:ext cx="49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:50</a:t>
            </a:r>
            <a:endParaRPr lang="zh-TW" altLang="en-US" dirty="0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817737" y="1700808"/>
            <a:ext cx="12117" cy="2268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644304" y="1700808"/>
            <a:ext cx="12117" cy="2268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6419974" y="1700808"/>
            <a:ext cx="12117" cy="2268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395536" y="1461866"/>
            <a:ext cx="49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:20</a:t>
            </a:r>
            <a:endParaRPr lang="zh-TW" altLang="en-US" dirty="0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658610" y="1729220"/>
            <a:ext cx="12117" cy="2268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8012222" y="1461866"/>
            <a:ext cx="49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:00</a:t>
            </a:r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8275296" y="1729220"/>
            <a:ext cx="12117" cy="2268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7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9776"/>
            <a:ext cx="8229600" cy="1143000"/>
          </a:xfrm>
        </p:spPr>
        <p:txBody>
          <a:bodyPr/>
          <a:lstStyle/>
          <a:p>
            <a:r>
              <a:rPr lang="en-US" dirty="0" smtClean="0"/>
              <a:t>Scheduling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4857404"/>
          </a:xfrm>
        </p:spPr>
        <p:txBody>
          <a:bodyPr/>
          <a:lstStyle/>
          <a:p>
            <a:r>
              <a:rPr lang="en-US" dirty="0">
                <a:hlinkClick r:id="rId3"/>
              </a:rPr>
              <a:t>D</a:t>
            </a:r>
            <a:r>
              <a:rPr lang="en-US" dirty="0" smtClean="0">
                <a:hlinkClick r:id="rId3"/>
              </a:rPr>
              <a:t>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060848"/>
            <a:ext cx="4730385" cy="444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1504546" cy="55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060848"/>
            <a:ext cx="873621" cy="429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6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Problem statement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  <a:p>
            <a:r>
              <a:rPr lang="en-US" altLang="zh-CN" dirty="0" smtClean="0"/>
              <a:t>Conclusion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5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700808"/>
            <a:ext cx="8208912" cy="410445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F</a:t>
            </a:r>
            <a:r>
              <a:rPr lang="en-US" altLang="zh-TW" sz="2400" dirty="0" smtClean="0"/>
              <a:t>ormulate </a:t>
            </a:r>
            <a:r>
              <a:rPr lang="en-US" altLang="zh-TW" sz="2400" dirty="0"/>
              <a:t>the </a:t>
            </a:r>
            <a:r>
              <a:rPr lang="en-US" altLang="zh-TW" sz="2400" b="1" dirty="0"/>
              <a:t>impression maximization </a:t>
            </a:r>
            <a:r>
              <a:rPr lang="en-US" altLang="zh-TW" sz="2400" b="1" dirty="0" smtClean="0"/>
              <a:t>problem</a:t>
            </a:r>
          </a:p>
          <a:p>
            <a:r>
              <a:rPr lang="en-US" altLang="zh-TW" sz="2400" dirty="0" smtClean="0"/>
              <a:t>Build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 </a:t>
            </a:r>
            <a:r>
              <a:rPr lang="en-US" altLang="zh-TW" sz="2400" b="1" dirty="0" smtClean="0"/>
              <a:t>AD-model</a:t>
            </a:r>
            <a:r>
              <a:rPr lang="en-US" altLang="zh-TW" sz="2400" dirty="0" smtClean="0"/>
              <a:t> to help scheduling</a:t>
            </a:r>
          </a:p>
          <a:p>
            <a:r>
              <a:rPr lang="en-US" altLang="zh-TW" sz="2400" dirty="0"/>
              <a:t>P</a:t>
            </a:r>
            <a:r>
              <a:rPr lang="en-US" altLang="zh-TW" sz="2400" dirty="0" smtClean="0"/>
              <a:t>ropose </a:t>
            </a:r>
            <a:r>
              <a:rPr lang="en-US" altLang="zh-TW" sz="2400" b="1" dirty="0" smtClean="0"/>
              <a:t>probability-based </a:t>
            </a:r>
            <a:r>
              <a:rPr lang="en-US" altLang="zh-TW" sz="2400" b="1" dirty="0"/>
              <a:t>scheduling </a:t>
            </a:r>
            <a:r>
              <a:rPr lang="en-US" altLang="zh-TW" sz="2400" dirty="0" smtClean="0"/>
              <a:t>methods </a:t>
            </a:r>
          </a:p>
          <a:p>
            <a:pPr marL="0" indent="0">
              <a:buNone/>
            </a:pPr>
            <a:r>
              <a:rPr lang="en-US" altLang="zh-TW" sz="2400" dirty="0"/>
              <a:t> </a:t>
            </a:r>
            <a:r>
              <a:rPr lang="en-US" altLang="zh-TW" sz="2400" dirty="0" smtClean="0"/>
              <a:t>    and </a:t>
            </a:r>
            <a:r>
              <a:rPr lang="en-US" altLang="zh-TW" sz="2400" b="1" dirty="0"/>
              <a:t>AD-pair scheduling </a:t>
            </a:r>
            <a:r>
              <a:rPr lang="en-US" altLang="zh-TW" sz="2400" dirty="0" smtClean="0"/>
              <a:t>methods</a:t>
            </a:r>
          </a:p>
          <a:p>
            <a:r>
              <a:rPr lang="en-US" altLang="zh-TW" sz="2400" dirty="0"/>
              <a:t>P</a:t>
            </a:r>
            <a:r>
              <a:rPr lang="en-US" altLang="zh-TW" sz="2400" dirty="0" smtClean="0"/>
              <a:t>ropose the </a:t>
            </a:r>
            <a:r>
              <a:rPr lang="en-US" altLang="zh-TW" sz="2400" b="1" dirty="0"/>
              <a:t>"Attractions" </a:t>
            </a:r>
            <a:r>
              <a:rPr lang="en-US" altLang="zh-TW" sz="2400" dirty="0"/>
              <a:t>method </a:t>
            </a:r>
            <a:endParaRPr lang="en-US" altLang="zh-TW" sz="2400" dirty="0" smtClean="0"/>
          </a:p>
          <a:p>
            <a:r>
              <a:rPr lang="en-US" altLang="zh-TW" sz="2400" dirty="0"/>
              <a:t>C</a:t>
            </a:r>
            <a:r>
              <a:rPr lang="en-US" altLang="zh-TW" sz="2400" dirty="0" smtClean="0"/>
              <a:t>onduct </a:t>
            </a:r>
            <a:r>
              <a:rPr lang="en-US" altLang="zh-TW" sz="2400" b="1" dirty="0" smtClean="0"/>
              <a:t>experiments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on </a:t>
            </a:r>
            <a:r>
              <a:rPr lang="en-US" altLang="zh-TW" sz="2400" dirty="0" smtClean="0"/>
              <a:t>real and synthetic </a:t>
            </a:r>
            <a:r>
              <a:rPr lang="en-US" altLang="zh-TW" sz="2400" dirty="0"/>
              <a:t>datasets,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/>
              <a:t> </a:t>
            </a:r>
            <a:r>
              <a:rPr lang="en-US" altLang="zh-TW" sz="2400" dirty="0" smtClean="0"/>
              <a:t>    and </a:t>
            </a:r>
            <a:r>
              <a:rPr lang="en-US" altLang="zh-TW" sz="2400" dirty="0"/>
              <a:t>the </a:t>
            </a:r>
            <a:r>
              <a:rPr lang="en-US" altLang="zh-TW" sz="2400" dirty="0" smtClean="0"/>
              <a:t>results </a:t>
            </a:r>
            <a:r>
              <a:rPr lang="en-US" altLang="zh-TW" sz="2400" dirty="0"/>
              <a:t>show that the proposed models are </a:t>
            </a:r>
            <a:r>
              <a:rPr lang="en-US" altLang="zh-TW" sz="2400" dirty="0" smtClean="0"/>
              <a:t>effective.</a:t>
            </a:r>
            <a:endParaRPr lang="zh-TW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1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Appendix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05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40152" y="274638"/>
            <a:ext cx="2746648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" y="260648"/>
            <a:ext cx="5796136" cy="620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87" y="1711280"/>
            <a:ext cx="4355609" cy="420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9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altLang="zh-TW" dirty="0" smtClean="0"/>
              <a:t>Video Log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88"/>
            <a:ext cx="9105157" cy="60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4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72008" y="274638"/>
            <a:ext cx="9324528" cy="1143000"/>
          </a:xfrm>
        </p:spPr>
        <p:txBody>
          <a:bodyPr>
            <a:noAutofit/>
          </a:bodyPr>
          <a:lstStyle/>
          <a:p>
            <a:r>
              <a:rPr lang="en-US" altLang="zh-TW" sz="3600" dirty="0"/>
              <a:t>Scheduling </a:t>
            </a:r>
            <a:r>
              <a:rPr lang="en-US" altLang="zh-TW" sz="3600" dirty="0" smtClean="0"/>
              <a:t>For Digital Signage-based Advertising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scheduling?</a:t>
            </a:r>
          </a:p>
          <a:p>
            <a:pPr lvl="1"/>
            <a:r>
              <a:rPr lang="en-US" altLang="zh-TW" dirty="0" smtClean="0"/>
              <a:t>Many advertisements!</a:t>
            </a:r>
          </a:p>
          <a:p>
            <a:r>
              <a:rPr lang="en-US" altLang="zh-TW" dirty="0" smtClean="0"/>
              <a:t>Existing scheduling methods?</a:t>
            </a:r>
          </a:p>
          <a:p>
            <a:pPr lvl="1"/>
            <a:r>
              <a:rPr lang="en-US" altLang="zh-TW" dirty="0" smtClean="0"/>
              <a:t>Round Robin</a:t>
            </a:r>
          </a:p>
          <a:p>
            <a:r>
              <a:rPr lang="en-US" altLang="zh-CN" dirty="0" smtClean="0"/>
              <a:t>Challenges?</a:t>
            </a:r>
          </a:p>
          <a:p>
            <a:pPr lvl="1"/>
            <a:r>
              <a:rPr lang="en-US" altLang="zh-TW" dirty="0" smtClean="0"/>
              <a:t>Different due day</a:t>
            </a:r>
          </a:p>
          <a:p>
            <a:pPr lvl="1"/>
            <a:r>
              <a:rPr lang="en-US" altLang="zh-CN" dirty="0"/>
              <a:t>D</a:t>
            </a:r>
            <a:r>
              <a:rPr lang="en-US" altLang="zh-CN" dirty="0" smtClean="0"/>
              <a:t>ifferent impression request</a:t>
            </a:r>
          </a:p>
          <a:p>
            <a:pPr lvl="1"/>
            <a:r>
              <a:rPr lang="en-US" altLang="zh-CN" dirty="0" smtClean="0"/>
              <a:t>RR cannot solve this problem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2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Ads Play Log</a:t>
            </a:r>
            <a:endParaRPr lang="zh-TW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860648" cy="513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44984"/>
            <a:ext cx="3888432" cy="476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78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09085" cy="571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Make </a:t>
            </a:r>
            <a:r>
              <a:rPr lang="en-US" altLang="zh-CN" dirty="0" smtClean="0"/>
              <a:t>It More Intelligent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3754760" cy="4997151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Why Intelligence?</a:t>
            </a:r>
          </a:p>
          <a:p>
            <a:pPr lvl="1"/>
            <a:r>
              <a:rPr lang="en-US" altLang="zh-CN" dirty="0" smtClean="0"/>
              <a:t>More effective</a:t>
            </a:r>
          </a:p>
          <a:p>
            <a:r>
              <a:rPr lang="en-US" altLang="zh-CN" dirty="0" smtClean="0"/>
              <a:t>How to make it?</a:t>
            </a:r>
          </a:p>
          <a:p>
            <a:pPr lvl="1"/>
            <a:r>
              <a:rPr lang="en-US" altLang="zh-TW" dirty="0"/>
              <a:t>Information of Ads</a:t>
            </a:r>
          </a:p>
          <a:p>
            <a:pPr lvl="2"/>
            <a:r>
              <a:rPr lang="en-US" altLang="zh-TW" dirty="0"/>
              <a:t>Features(Category, Media</a:t>
            </a:r>
            <a:r>
              <a:rPr lang="en-US" altLang="zh-TW" dirty="0" smtClean="0"/>
              <a:t>…)</a:t>
            </a:r>
          </a:p>
          <a:p>
            <a:pPr lvl="1"/>
            <a:r>
              <a:rPr lang="en-US" altLang="zh-TW" dirty="0" smtClean="0"/>
              <a:t>Information of audience</a:t>
            </a:r>
          </a:p>
          <a:p>
            <a:pPr lvl="2"/>
            <a:r>
              <a:rPr lang="en-US" altLang="zh-TW" dirty="0"/>
              <a:t>#</a:t>
            </a:r>
            <a:r>
              <a:rPr lang="en-US" altLang="zh-TW" dirty="0" smtClean="0"/>
              <a:t> of people</a:t>
            </a:r>
          </a:p>
          <a:p>
            <a:pPr lvl="2"/>
            <a:r>
              <a:rPr lang="en-US" altLang="zh-CN" dirty="0" smtClean="0"/>
              <a:t>Watch or not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Age, Gender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464" y="1412776"/>
            <a:ext cx="4563346" cy="240345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1" y="4077072"/>
            <a:ext cx="4253140" cy="227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橢圓 5"/>
          <p:cNvSpPr/>
          <p:nvPr/>
        </p:nvSpPr>
        <p:spPr>
          <a:xfrm>
            <a:off x="5220072" y="2614505"/>
            <a:ext cx="216024" cy="310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7740352" y="2614505"/>
            <a:ext cx="216024" cy="310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408776" y="2639290"/>
            <a:ext cx="432048" cy="357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354180" y="2639290"/>
            <a:ext cx="432048" cy="357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058036" y="1688148"/>
            <a:ext cx="96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Camera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849379" y="3411422"/>
            <a:ext cx="163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Ad (Features)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>
            <a:stCxn id="11" idx="2"/>
            <a:endCxn id="6" idx="0"/>
          </p:cNvCxnSpPr>
          <p:nvPr/>
        </p:nvCxnSpPr>
        <p:spPr>
          <a:xfrm flipH="1">
            <a:off x="5328084" y="2057480"/>
            <a:ext cx="1211070" cy="557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11" idx="2"/>
            <a:endCxn id="7" idx="0"/>
          </p:cNvCxnSpPr>
          <p:nvPr/>
        </p:nvCxnSpPr>
        <p:spPr>
          <a:xfrm>
            <a:off x="6539154" y="2057480"/>
            <a:ext cx="1309210" cy="557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2" idx="0"/>
          </p:cNvCxnSpPr>
          <p:nvPr/>
        </p:nvCxnSpPr>
        <p:spPr>
          <a:xfrm flipV="1">
            <a:off x="6665281" y="2996952"/>
            <a:ext cx="915500" cy="414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2" idx="0"/>
            <a:endCxn id="9" idx="2"/>
          </p:cNvCxnSpPr>
          <p:nvPr/>
        </p:nvCxnSpPr>
        <p:spPr>
          <a:xfrm flipH="1" flipV="1">
            <a:off x="5624800" y="2996952"/>
            <a:ext cx="1040481" cy="414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25796" y="5301208"/>
            <a:ext cx="2743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849378" y="5877272"/>
            <a:ext cx="45081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6795830" y="5507940"/>
            <a:ext cx="154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# of people: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/>
          <p:cNvCxnSpPr>
            <a:stCxn id="26" idx="1"/>
            <a:endCxn id="24" idx="3"/>
          </p:cNvCxnSpPr>
          <p:nvPr/>
        </p:nvCxnSpPr>
        <p:spPr>
          <a:xfrm flipH="1" flipV="1">
            <a:off x="6300192" y="5409220"/>
            <a:ext cx="495638" cy="283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6" idx="1"/>
            <a:endCxn id="25" idx="3"/>
          </p:cNvCxnSpPr>
          <p:nvPr/>
        </p:nvCxnSpPr>
        <p:spPr>
          <a:xfrm flipH="1">
            <a:off x="6300191" y="5692606"/>
            <a:ext cx="495639" cy="36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9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351737" cy="517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11560" y="1052736"/>
            <a:ext cx="4248472" cy="2013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71600" y="4453450"/>
            <a:ext cx="3528392" cy="2132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09035" y="2406216"/>
            <a:ext cx="2156780" cy="1686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45839" y="4102030"/>
            <a:ext cx="2628292" cy="2484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6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CN" dirty="0" smtClean="0"/>
              <a:t>Related work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Problem statement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sz="5100" dirty="0" smtClean="0"/>
              <a:t>Intelligent </a:t>
            </a:r>
            <a:r>
              <a:rPr lang="en-US" altLang="zh-TW" sz="5100" dirty="0"/>
              <a:t>advertising </a:t>
            </a:r>
            <a:r>
              <a:rPr lang="en-US" altLang="zh-TW" sz="5100" dirty="0" smtClean="0"/>
              <a:t>for </a:t>
            </a:r>
            <a:r>
              <a:rPr lang="en-US" altLang="zh-TW" sz="5100" dirty="0"/>
              <a:t>digital signage</a:t>
            </a:r>
            <a:endParaRPr lang="en-US" altLang="zh-TW" sz="5100" dirty="0" smtClean="0"/>
          </a:p>
          <a:p>
            <a:pPr lvl="1"/>
            <a:r>
              <a:rPr lang="en-US" altLang="zh-TW" dirty="0" smtClean="0"/>
              <a:t>P</a:t>
            </a:r>
            <a:r>
              <a:rPr lang="en-US" altLang="zh-TW" dirty="0"/>
              <a:t>. Tian, A. V. Sanjay, K. </a:t>
            </a:r>
            <a:r>
              <a:rPr lang="en-US" altLang="zh-TW" dirty="0" err="1"/>
              <a:t>Chiranjeevi</a:t>
            </a:r>
            <a:r>
              <a:rPr lang="en-US" altLang="zh-TW" dirty="0"/>
              <a:t>, and S. M. Malik, “</a:t>
            </a:r>
            <a:r>
              <a:rPr lang="en-US" altLang="zh-TW" i="1" dirty="0"/>
              <a:t>Intelligent advertising framework for digital signage</a:t>
            </a:r>
            <a:r>
              <a:rPr lang="en-US" altLang="zh-TW" dirty="0"/>
              <a:t>,” in Proceedings of the 2012 ACM SIGKDD international conference on Knowledge Discovery and </a:t>
            </a:r>
            <a:r>
              <a:rPr lang="nn-NO" altLang="zh-TW" dirty="0"/>
              <a:t>Data mining. ACM, 2012, pp. 1532–1535</a:t>
            </a:r>
            <a:r>
              <a:rPr lang="nn-NO" altLang="zh-TW" dirty="0" smtClean="0"/>
              <a:t>.</a:t>
            </a:r>
          </a:p>
          <a:p>
            <a:pPr lvl="1"/>
            <a:r>
              <a:rPr lang="en-US" altLang="zh-TW" dirty="0"/>
              <a:t>J. Muller, J. </a:t>
            </a:r>
            <a:r>
              <a:rPr lang="en-US" altLang="zh-TW" dirty="0" err="1"/>
              <a:t>Exeler</a:t>
            </a:r>
            <a:r>
              <a:rPr lang="en-US" altLang="zh-TW" dirty="0"/>
              <a:t>, M. </a:t>
            </a:r>
            <a:r>
              <a:rPr lang="en-US" altLang="zh-TW" dirty="0" err="1"/>
              <a:t>Buzeck</a:t>
            </a:r>
            <a:r>
              <a:rPr lang="en-US" altLang="zh-TW" dirty="0"/>
              <a:t>, and A. Kruger, “</a:t>
            </a:r>
            <a:r>
              <a:rPr lang="en-US" altLang="zh-TW" i="1" dirty="0"/>
              <a:t>Reflective signs: </a:t>
            </a:r>
            <a:r>
              <a:rPr lang="en-US" altLang="zh-TW" i="1" dirty="0" smtClean="0"/>
              <a:t>digital signs </a:t>
            </a:r>
            <a:r>
              <a:rPr lang="en-US" altLang="zh-TW" i="1" dirty="0"/>
              <a:t>that adapt to audience attention,” </a:t>
            </a:r>
            <a:r>
              <a:rPr lang="en-US" altLang="zh-TW" dirty="0"/>
              <a:t>in Proceedings of the </a:t>
            </a:r>
            <a:r>
              <a:rPr lang="en-US" altLang="zh-TW" dirty="0" smtClean="0"/>
              <a:t>2009 international </a:t>
            </a:r>
            <a:r>
              <a:rPr lang="en-US" altLang="zh-TW" dirty="0"/>
              <a:t>conference on Pervasive </a:t>
            </a:r>
            <a:r>
              <a:rPr lang="en-US" altLang="zh-TW" dirty="0" smtClean="0"/>
              <a:t>Computing, 2009, pp</a:t>
            </a:r>
            <a:r>
              <a:rPr lang="en-US" altLang="zh-TW" dirty="0"/>
              <a:t>. 17–24.</a:t>
            </a:r>
            <a:endParaRPr lang="nn-NO" altLang="zh-TW" dirty="0" smtClean="0"/>
          </a:p>
          <a:p>
            <a:r>
              <a:rPr lang="en-US" altLang="zh-CN" sz="5100" dirty="0"/>
              <a:t>Scheduling</a:t>
            </a:r>
            <a:endParaRPr lang="en-US" altLang="zh-TW" sz="5100" dirty="0"/>
          </a:p>
          <a:p>
            <a:pPr lvl="1"/>
            <a:r>
              <a:rPr lang="en-US" altLang="zh-TW" dirty="0"/>
              <a:t>Abraham S, Peter BG, Greg G. </a:t>
            </a:r>
            <a:r>
              <a:rPr lang="en-US" altLang="zh-TW" i="1" dirty="0"/>
              <a:t>Operating system concepts: Process scheduling</a:t>
            </a:r>
            <a:r>
              <a:rPr lang="en-US" altLang="zh-TW" dirty="0"/>
              <a:t>. 2010, 8</a:t>
            </a:r>
            <a:r>
              <a:rPr lang="en-US" altLang="zh-TW" baseline="30000" dirty="0"/>
              <a:t>th</a:t>
            </a:r>
            <a:r>
              <a:rPr lang="en-US" altLang="zh-TW" dirty="0"/>
              <a:t> edition.</a:t>
            </a:r>
          </a:p>
          <a:p>
            <a:pPr lvl="1"/>
            <a:r>
              <a:rPr lang="en-US" altLang="zh-TW" dirty="0"/>
              <a:t>C. L. Liu, J. W. </a:t>
            </a:r>
            <a:r>
              <a:rPr lang="en-US" altLang="zh-TW" dirty="0" err="1"/>
              <a:t>Layland</a:t>
            </a:r>
            <a:r>
              <a:rPr lang="en-US" altLang="zh-TW" dirty="0"/>
              <a:t>, “Scheduling algorithms for multiprogramming in a hard-real-time environment,” in JACM, 1973, pp. 46-61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046A-01C4-4F83-832C-E9055C89948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2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188525</TotalTime>
  <Words>1945</Words>
  <Application>Microsoft Macintosh PowerPoint</Application>
  <PresentationFormat>On-screen Show (4:3)</PresentationFormat>
  <Paragraphs>576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Calibri</vt:lpstr>
      <vt:lpstr>Cambria Math</vt:lpstr>
      <vt:lpstr>宋体</vt:lpstr>
      <vt:lpstr>新細明體</vt:lpstr>
      <vt:lpstr>Arial</vt:lpstr>
      <vt:lpstr>Office 佈景主題</vt:lpstr>
      <vt:lpstr>Intelligent Digital Signage-based Advertisement Scheduling Algorithms for Impression Maximization Problem</vt:lpstr>
      <vt:lpstr>Outline</vt:lpstr>
      <vt:lpstr>Outline</vt:lpstr>
      <vt:lpstr>Background</vt:lpstr>
      <vt:lpstr>Scheduling For Digital Signage-based Advertising</vt:lpstr>
      <vt:lpstr>Make It More Intelligent</vt:lpstr>
      <vt:lpstr>Our Work</vt:lpstr>
      <vt:lpstr>Outline</vt:lpstr>
      <vt:lpstr>Related Works</vt:lpstr>
      <vt:lpstr>Related Work1: IAF</vt:lpstr>
      <vt:lpstr>Related Work2: Reflective Sign</vt:lpstr>
      <vt:lpstr>Related Work3: Process Scheduling</vt:lpstr>
      <vt:lpstr>Comparison of related works</vt:lpstr>
      <vt:lpstr>Outline</vt:lpstr>
      <vt:lpstr>Impression Maximization Problem</vt:lpstr>
      <vt:lpstr>Problem Definition</vt:lpstr>
      <vt:lpstr>Outline</vt:lpstr>
      <vt:lpstr>Framework</vt:lpstr>
      <vt:lpstr>AD-model</vt:lpstr>
      <vt:lpstr>Watch Pass Rate</vt:lpstr>
      <vt:lpstr>Feature Extraction</vt:lpstr>
      <vt:lpstr>Training and Predicting</vt:lpstr>
      <vt:lpstr>AD Scheduler</vt:lpstr>
      <vt:lpstr>Playing Probability</vt:lpstr>
      <vt:lpstr>An Example of D3</vt:lpstr>
      <vt:lpstr>DDIR and DIW</vt:lpstr>
      <vt:lpstr>AD-pair Model</vt:lpstr>
      <vt:lpstr>Probability-based AD-pair Scheduling</vt:lpstr>
      <vt:lpstr>Proportion-based Slicing  AD-pair Scheduling</vt:lpstr>
      <vt:lpstr>Proportion-based Slicing AD-pair with Attractions Scheduling</vt:lpstr>
      <vt:lpstr>Scheduling with SOP-model</vt:lpstr>
      <vt:lpstr>Outline</vt:lpstr>
      <vt:lpstr>Datasets of AD-model Experiments</vt:lpstr>
      <vt:lpstr>Datasets of AD-model Experiments(Cont.)</vt:lpstr>
      <vt:lpstr>WPR Distribution of Different Features</vt:lpstr>
      <vt:lpstr>Accuracy of AD-model</vt:lpstr>
      <vt:lpstr>Datasets of Scheduling Experiments</vt:lpstr>
      <vt:lpstr>Simulation Scheduling Experiment </vt:lpstr>
      <vt:lpstr>Comparison of One-By-One AD Scheduling Algorithms</vt:lpstr>
      <vt:lpstr>Comparison of AD-pair Scheduling Algorithms</vt:lpstr>
      <vt:lpstr>Comparison of One-By-One AD Scheduling  and AD-pair Scheduling</vt:lpstr>
      <vt:lpstr>Scheduling Experiments Analysis</vt:lpstr>
      <vt:lpstr>Verification of “The Strong-Weak Effect”</vt:lpstr>
      <vt:lpstr>Scheduling Demo</vt:lpstr>
      <vt:lpstr>Outline</vt:lpstr>
      <vt:lpstr>Conclusion</vt:lpstr>
      <vt:lpstr>Appendix</vt:lpstr>
      <vt:lpstr>Training Data</vt:lpstr>
      <vt:lpstr>Video Log</vt:lpstr>
      <vt:lpstr>Ads Play Log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Barry</dc:creator>
  <cp:lastModifiedBy>Microsoft Office User</cp:lastModifiedBy>
  <cp:revision>656</cp:revision>
  <cp:lastPrinted>2016-09-01T08:02:20Z</cp:lastPrinted>
  <dcterms:created xsi:type="dcterms:W3CDTF">2015-11-13T01:58:23Z</dcterms:created>
  <dcterms:modified xsi:type="dcterms:W3CDTF">2016-09-05T04:27:27Z</dcterms:modified>
</cp:coreProperties>
</file>